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jpe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4423" r:id="rId2"/>
    <p:sldMasterId id="2147484497" r:id="rId3"/>
    <p:sldMasterId id="2147484509" r:id="rId4"/>
    <p:sldMasterId id="2147484521" r:id="rId5"/>
    <p:sldMasterId id="2147484533" r:id="rId6"/>
    <p:sldMasterId id="2147484545" r:id="rId7"/>
    <p:sldMasterId id="2147484557" r:id="rId8"/>
    <p:sldMasterId id="2147484605" r:id="rId9"/>
  </p:sldMasterIdLst>
  <p:notesMasterIdLst>
    <p:notesMasterId r:id="rId40"/>
  </p:notesMasterIdLst>
  <p:handoutMasterIdLst>
    <p:handoutMasterId r:id="rId41"/>
  </p:handoutMasterIdLst>
  <p:sldIdLst>
    <p:sldId id="352" r:id="rId10"/>
    <p:sldId id="305" r:id="rId11"/>
    <p:sldId id="334" r:id="rId12"/>
    <p:sldId id="377" r:id="rId13"/>
    <p:sldId id="371" r:id="rId14"/>
    <p:sldId id="259" r:id="rId15"/>
    <p:sldId id="256" r:id="rId16"/>
    <p:sldId id="385" r:id="rId17"/>
    <p:sldId id="386" r:id="rId18"/>
    <p:sldId id="333" r:id="rId19"/>
    <p:sldId id="335" r:id="rId20"/>
    <p:sldId id="389" r:id="rId21"/>
    <p:sldId id="390" r:id="rId22"/>
    <p:sldId id="348" r:id="rId23"/>
    <p:sldId id="349" r:id="rId24"/>
    <p:sldId id="350" r:id="rId25"/>
    <p:sldId id="368" r:id="rId26"/>
    <p:sldId id="360" r:id="rId27"/>
    <p:sldId id="367" r:id="rId28"/>
    <p:sldId id="391" r:id="rId29"/>
    <p:sldId id="392" r:id="rId30"/>
    <p:sldId id="346" r:id="rId31"/>
    <p:sldId id="345" r:id="rId32"/>
    <p:sldId id="388" r:id="rId33"/>
    <p:sldId id="375" r:id="rId34"/>
    <p:sldId id="341" r:id="rId35"/>
    <p:sldId id="378" r:id="rId36"/>
    <p:sldId id="336" r:id="rId37"/>
    <p:sldId id="338" r:id="rId38"/>
    <p:sldId id="372" r:id="rId39"/>
  </p:sldIdLst>
  <p:sldSz cx="10440988" cy="7200900"/>
  <p:notesSz cx="6797675" cy="9926638"/>
  <p:defaultTextStyle>
    <a:defPPr>
      <a:defRPr lang="fr-FR"/>
    </a:defPPr>
    <a:lvl1pPr algn="ctr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FF"/>
    <a:srgbClr val="6600CC"/>
    <a:srgbClr val="F1F9A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99420" autoAdjust="0"/>
  </p:normalViewPr>
  <p:slideViewPr>
    <p:cSldViewPr>
      <p:cViewPr varScale="1">
        <p:scale>
          <a:sx n="109" d="100"/>
          <a:sy n="109" d="100"/>
        </p:scale>
        <p:origin x="990" y="108"/>
      </p:cViewPr>
      <p:guideLst>
        <p:guide orient="horz" pos="2268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015" cy="495927"/>
          </a:xfrm>
          <a:prstGeom prst="rect">
            <a:avLst/>
          </a:prstGeom>
        </p:spPr>
        <p:txBody>
          <a:bodyPr vert="horz" lIns="91383" tIns="45691" rIns="91383" bIns="45691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051" y="0"/>
            <a:ext cx="2945015" cy="495927"/>
          </a:xfrm>
          <a:prstGeom prst="rect">
            <a:avLst/>
          </a:prstGeom>
        </p:spPr>
        <p:txBody>
          <a:bodyPr vert="horz" lIns="91383" tIns="45691" rIns="91383" bIns="45691" rtlCol="0"/>
          <a:lstStyle>
            <a:lvl1pPr algn="r">
              <a:defRPr sz="1200"/>
            </a:lvl1pPr>
          </a:lstStyle>
          <a:p>
            <a:pPr>
              <a:defRPr/>
            </a:pPr>
            <a:fld id="{3A49723C-DB04-4CB8-A4DB-C9CBD847DCD2}" type="datetimeFigureOut">
              <a:rPr lang="fr-FR"/>
              <a:pPr>
                <a:defRPr/>
              </a:pPr>
              <a:t>08/02/2024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9090"/>
            <a:ext cx="2945015" cy="495927"/>
          </a:xfrm>
          <a:prstGeom prst="rect">
            <a:avLst/>
          </a:prstGeom>
        </p:spPr>
        <p:txBody>
          <a:bodyPr vert="horz" lIns="91383" tIns="45691" rIns="91383" bIns="4569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051" y="9429090"/>
            <a:ext cx="2945015" cy="495927"/>
          </a:xfrm>
          <a:prstGeom prst="rect">
            <a:avLst/>
          </a:prstGeom>
        </p:spPr>
        <p:txBody>
          <a:bodyPr vert="horz" lIns="91383" tIns="45691" rIns="91383" bIns="45691" rtlCol="0" anchor="b"/>
          <a:lstStyle>
            <a:lvl1pPr algn="r">
              <a:defRPr sz="1200"/>
            </a:lvl1pPr>
          </a:lstStyle>
          <a:p>
            <a:pPr>
              <a:defRPr/>
            </a:pPr>
            <a:fld id="{B5A75A6E-AAB8-4277-A70E-F18F86F731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17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015" cy="4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51" y="0"/>
            <a:ext cx="2945015" cy="4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0088" y="744538"/>
            <a:ext cx="53975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24" y="4716166"/>
            <a:ext cx="5439427" cy="446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090"/>
            <a:ext cx="2945015" cy="4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51" y="9429090"/>
            <a:ext cx="2945015" cy="4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3" tIns="45691" rIns="91383" bIns="4569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14712E-BF6F-4093-8BA3-C64511BCD51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3666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50C7CF-322A-302F-ACE1-DA4B37371A5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12B5151-02D4-48BA-85CD-573D87DDBDA2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6FCDE2-8D33-AC0D-F32F-62E71DEBE3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84370DC-F33D-D908-45C3-F87A4C6484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FB3DD41-ACCF-429C-A561-0DAA1B24E630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eration Serif" pitchFamily="18"/>
                <a:ea typeface="Segoe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73125" y="812800"/>
            <a:ext cx="5811838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79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Machines : Robotique, PC, Serveur d’application, Cloud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Données : Base de données, Fichier et Type de fichier, Sécurisation et Cryptage des données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Langages : Appropriation de langages et d’outils informatiques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Algorithmes : Introduction aux algorithmes, Tris, Filtres, Analyse d’un programme ou d’un système</a:t>
            </a:r>
            <a:endParaRPr/>
          </a:p>
        </p:txBody>
      </p:sp>
      <p:sp>
        <p:nvSpPr>
          <p:cNvPr id="37" name="Google Shape;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744538"/>
            <a:ext cx="53975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437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2638" y="2236788"/>
            <a:ext cx="8875712" cy="15430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6863" y="4079875"/>
            <a:ext cx="7307262" cy="1841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B65CD-0FDE-492F-8A0B-6664E50C9CE8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F98CF-ABB8-4A2E-8F50-403E543A15D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41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EC80B-9244-4554-9866-B7795C3C5FDC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A517-F402-43EF-BA3C-C6238AE7287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1770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8" y="468392"/>
            <a:ext cx="3002565" cy="1025128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6313" y="468394"/>
            <a:ext cx="4328609" cy="5685711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928" y="1678544"/>
            <a:ext cx="3002565" cy="447555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417039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9" y="5040630"/>
            <a:ext cx="7526994" cy="595075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17929" y="666713"/>
            <a:ext cx="7526994" cy="4047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929" y="5635705"/>
            <a:ext cx="7526994" cy="518398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515619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3741" y="523224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131640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9" y="640080"/>
            <a:ext cx="7526994" cy="3272892"/>
          </a:xfrm>
        </p:spPr>
        <p:txBody>
          <a:bodyPr anchor="ctr">
            <a:normAutofit/>
          </a:bodyPr>
          <a:lstStyle>
            <a:lvl1pPr algn="l">
              <a:defRPr sz="504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7929" y="4571748"/>
            <a:ext cx="7526994" cy="1633657"/>
          </a:xfrm>
        </p:spPr>
        <p:txBody>
          <a:bodyPr anchor="ctr">
            <a:normAutofit/>
          </a:bodyPr>
          <a:lstStyle>
            <a:lvl1pPr marL="0" indent="0" algn="l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33248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741" y="3406348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260839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488" y="640080"/>
            <a:ext cx="6976173" cy="3040380"/>
          </a:xfrm>
        </p:spPr>
        <p:txBody>
          <a:bodyPr anchor="ctr">
            <a:normAutofit/>
          </a:bodyPr>
          <a:lstStyle>
            <a:lvl1pPr algn="l">
              <a:defRPr sz="504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58654" y="3680460"/>
            <a:ext cx="6455837" cy="4000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8006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40180" indent="0">
              <a:buFontTx/>
              <a:buNone/>
              <a:defRPr/>
            </a:lvl4pPr>
            <a:lvl5pPr marL="192024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7929" y="4571748"/>
            <a:ext cx="7526994" cy="1633657"/>
          </a:xfrm>
        </p:spPr>
        <p:txBody>
          <a:bodyPr anchor="ctr">
            <a:normAutofit/>
          </a:bodyPr>
          <a:lstStyle>
            <a:lvl1pPr marL="0" indent="0" algn="l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6" y="33248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741" y="3406348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4809" y="680405"/>
            <a:ext cx="522185" cy="614015"/>
          </a:xfrm>
          <a:prstGeom prst="rect">
            <a:avLst/>
          </a:prstGeom>
        </p:spPr>
        <p:txBody>
          <a:bodyPr vert="horz" lIns="96012" tIns="48006" rIns="96012" bIns="48006" rtlCol="0" anchor="ctr">
            <a:noAutofit/>
          </a:bodyPr>
          <a:lstStyle/>
          <a:p>
            <a:pPr lvl="0"/>
            <a:r>
              <a:rPr lang="en-US" sz="84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8303" y="3050571"/>
            <a:ext cx="522185" cy="614015"/>
          </a:xfrm>
          <a:prstGeom prst="rect">
            <a:avLst/>
          </a:prstGeom>
        </p:spPr>
        <p:txBody>
          <a:bodyPr vert="horz" lIns="96012" tIns="48006" rIns="96012" bIns="48006" rtlCol="0" anchor="ctr">
            <a:noAutofit/>
          </a:bodyPr>
          <a:lstStyle/>
          <a:p>
            <a:pPr lvl="0"/>
            <a:r>
              <a:rPr lang="en-US" sz="84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2050170"/>
      </p:ext>
    </p:extLst>
  </p:cSld>
  <p:clrMapOvr>
    <a:masterClrMapping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9" y="2560322"/>
            <a:ext cx="7526994" cy="2861087"/>
          </a:xfrm>
        </p:spPr>
        <p:txBody>
          <a:bodyPr anchor="b">
            <a:normAutofit/>
          </a:bodyPr>
          <a:lstStyle>
            <a:lvl1pPr algn="l">
              <a:defRPr sz="504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929" y="5440680"/>
            <a:ext cx="7526994" cy="7661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6" y="515619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3741" y="523224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749173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98488" y="640080"/>
            <a:ext cx="6976173" cy="3040380"/>
          </a:xfrm>
        </p:spPr>
        <p:txBody>
          <a:bodyPr anchor="ctr">
            <a:normAutofit/>
          </a:bodyPr>
          <a:lstStyle>
            <a:lvl1pPr algn="l">
              <a:defRPr sz="504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17928" y="4560570"/>
            <a:ext cx="7636962" cy="88011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20">
                <a:solidFill>
                  <a:schemeClr val="accent1"/>
                </a:solidFill>
              </a:defRPr>
            </a:lvl1pPr>
            <a:lvl2pPr marL="48006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40180" indent="0">
              <a:buFontTx/>
              <a:buNone/>
              <a:defRPr/>
            </a:lvl4pPr>
            <a:lvl5pPr marL="192024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928" y="5440680"/>
            <a:ext cx="7636962" cy="7661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6" y="515619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3741" y="523224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4809" y="680405"/>
            <a:ext cx="522185" cy="614015"/>
          </a:xfrm>
          <a:prstGeom prst="rect">
            <a:avLst/>
          </a:prstGeom>
        </p:spPr>
        <p:txBody>
          <a:bodyPr vert="horz" lIns="96012" tIns="48006" rIns="96012" bIns="48006" rtlCol="0" anchor="ctr">
            <a:noAutofit/>
          </a:bodyPr>
          <a:lstStyle/>
          <a:p>
            <a:pPr lvl="0"/>
            <a:r>
              <a:rPr lang="en-US" sz="84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28303" y="3050571"/>
            <a:ext cx="522185" cy="614015"/>
          </a:xfrm>
          <a:prstGeom prst="rect">
            <a:avLst/>
          </a:prstGeom>
        </p:spPr>
        <p:txBody>
          <a:bodyPr vert="horz" lIns="96012" tIns="48006" rIns="96012" bIns="48006" rtlCol="0" anchor="ctr">
            <a:noAutofit/>
          </a:bodyPr>
          <a:lstStyle/>
          <a:p>
            <a:pPr lvl="0"/>
            <a:r>
              <a:rPr lang="en-US" sz="84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268323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9" y="658777"/>
            <a:ext cx="7526993" cy="3024021"/>
          </a:xfrm>
        </p:spPr>
        <p:txBody>
          <a:bodyPr anchor="ctr">
            <a:normAutofit/>
          </a:bodyPr>
          <a:lstStyle>
            <a:lvl1pPr algn="l">
              <a:defRPr sz="504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17929" y="4560570"/>
            <a:ext cx="7526994" cy="88011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520">
                <a:solidFill>
                  <a:schemeClr val="accent1"/>
                </a:solidFill>
              </a:defRPr>
            </a:lvl1pPr>
            <a:lvl2pPr marL="480060" indent="0">
              <a:buFontTx/>
              <a:buNone/>
              <a:defRPr/>
            </a:lvl2pPr>
            <a:lvl3pPr marL="960120" indent="0">
              <a:buFontTx/>
              <a:buNone/>
              <a:defRPr/>
            </a:lvl3pPr>
            <a:lvl4pPr marL="1440180" indent="0">
              <a:buFontTx/>
              <a:buNone/>
              <a:defRPr/>
            </a:lvl4pPr>
            <a:lvl5pPr marL="192024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7929" y="5440680"/>
            <a:ext cx="7526994" cy="76610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515619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3741" y="523224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152645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397047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4189" y="658777"/>
            <a:ext cx="1891038" cy="5548008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7929" y="658777"/>
            <a:ext cx="5385316" cy="554800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363848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de sous-partie">
  <p:cSld name="page de sous-parti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3438637" y="1948576"/>
            <a:ext cx="6382431" cy="210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E744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438160" y="5312664"/>
            <a:ext cx="6382773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80060" lvl="0" indent="-240030" algn="l" rtl="0">
              <a:spcBef>
                <a:spcPts val="315"/>
              </a:spcBef>
              <a:spcAft>
                <a:spcPts val="0"/>
              </a:spcAft>
              <a:buSzPts val="1400"/>
              <a:buNone/>
              <a:defRPr sz="1575"/>
            </a:lvl1pPr>
            <a:lvl2pPr marL="960120" lvl="1" indent="-240030" algn="l" rtl="0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75"/>
            </a:lvl2pPr>
            <a:lvl3pPr marL="1440180" lvl="2" indent="-240030" algn="l" rtl="0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75"/>
            </a:lvl3pPr>
            <a:lvl4pPr marL="1920240" lvl="3" indent="-240030" algn="l" rtl="0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75"/>
            </a:lvl4pPr>
            <a:lvl5pPr marL="2400300" lvl="4" indent="-240030" algn="l" rtl="0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75"/>
            </a:lvl5pPr>
            <a:lvl6pPr marL="2880360" lvl="5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360420" lvl="6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840480" lvl="7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320540" lvl="8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3438160" y="3538637"/>
            <a:ext cx="6382773" cy="121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80060" lvl="0" indent="-240030" algn="l" rtl="0">
              <a:spcBef>
                <a:spcPts val="58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940"/>
            </a:lvl1pPr>
            <a:lvl2pPr marL="960120" lvl="1" indent="-240030" algn="l" rtl="0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50"/>
            </a:lvl2pPr>
            <a:lvl3pPr marL="1440180" lvl="2" indent="-240030" algn="l" rtl="0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50"/>
            </a:lvl3pPr>
            <a:lvl4pPr marL="1920240" lvl="3" indent="-240030" algn="l" rtl="0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50"/>
            </a:lvl4pPr>
            <a:lvl5pPr marL="2400300" lvl="4" indent="-240030" algn="l" rtl="0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150"/>
            </a:lvl5pPr>
            <a:lvl6pPr marL="2880360" lvl="5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360420" lvl="6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840480" lvl="7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320540" lvl="8" indent="-360045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9420454" y="6710839"/>
            <a:ext cx="400443" cy="38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5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5294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570788" y="288925"/>
            <a:ext cx="2347912" cy="61436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22288" y="288925"/>
            <a:ext cx="6896100" cy="61436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B372A-5358-4165-9422-1D6B2A5931BB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AF75D-B533-430E-83C3-5CDAF8CAE48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92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288" y="288925"/>
            <a:ext cx="9396412" cy="120015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522288" y="1679575"/>
            <a:ext cx="9396412" cy="4752975"/>
          </a:xfrm>
        </p:spPr>
        <p:txBody>
          <a:bodyPr rtlCol="0">
            <a:normAutofit/>
          </a:bodyPr>
          <a:lstStyle/>
          <a:p>
            <a:pPr lvl="0"/>
            <a:endParaRPr lang="fr-FR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A59E4-E756-4F11-A40E-FFBF364149A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306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288" y="288925"/>
            <a:ext cx="9396412" cy="12001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22288" y="1679575"/>
            <a:ext cx="9396412" cy="23002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288" y="4132263"/>
            <a:ext cx="9396412" cy="23002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FDB05-56C9-4F86-9BF5-C4033D9D05F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110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288" y="288925"/>
            <a:ext cx="9396412" cy="12001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22288" y="1679575"/>
            <a:ext cx="9396412" cy="4752975"/>
          </a:xfrm>
        </p:spPr>
        <p:txBody>
          <a:bodyPr rtlCol="0">
            <a:normAutofit/>
          </a:bodyPr>
          <a:lstStyle/>
          <a:p>
            <a:pPr lvl="0"/>
            <a:endParaRPr lang="fr-FR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004-F221-48BD-9ACD-10C7F98194F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7897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4099" y="291704"/>
            <a:ext cx="8874840" cy="12001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4099" y="1680211"/>
            <a:ext cx="4350412" cy="475726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568527" y="1680211"/>
            <a:ext cx="4350412" cy="22986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568527" y="4138851"/>
            <a:ext cx="4350412" cy="22986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044575" y="6564313"/>
            <a:ext cx="2262188" cy="479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829050" y="6561138"/>
            <a:ext cx="3392488" cy="479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743825" y="6561138"/>
            <a:ext cx="2174875" cy="479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10D2D-1995-4141-86BD-FD6006024BC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4670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074" y="1178481"/>
            <a:ext cx="8874840" cy="250698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124" y="3782140"/>
            <a:ext cx="7830741" cy="173855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B65CD-0FDE-492F-8A0B-6664E50C9CE8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F98CF-ABB8-4A2E-8F50-403E543A15D2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796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9BE113-E018-4A87-92CE-64326B1793A2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3DAF52-0646-442C-AC9E-1A1AAA39AEB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381" y="1795226"/>
            <a:ext cx="9005352" cy="2995374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381" y="4818938"/>
            <a:ext cx="9005352" cy="1575196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200B3A-6764-4F3A-AFAF-A9F80989B198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C059F1-4793-4205-A386-6302A4DA8342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021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818" y="1916906"/>
            <a:ext cx="4437420" cy="456890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5750" y="1916906"/>
            <a:ext cx="4437420" cy="456890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DC41E-BF39-40EA-B11D-94F1F3C6B4C3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794DC-6EF1-4AA4-9DB8-3CE6CEF074F1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87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E113-E018-4A87-92CE-64326B1793A2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DAF52-0646-442C-AC9E-1A1AAA39AEB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794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78" y="383383"/>
            <a:ext cx="9005352" cy="139184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179" y="1765221"/>
            <a:ext cx="4417027" cy="865108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179" y="2630329"/>
            <a:ext cx="4417027" cy="38688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5751" y="1765221"/>
            <a:ext cx="4438780" cy="865108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5751" y="2630329"/>
            <a:ext cx="4438780" cy="38688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98FEE8-66C1-4A07-9970-40BDCEED5270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ADBC1-FC4B-4FEE-BF77-61342425B8F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1345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AB720D-F793-49AF-AE01-FEB765E5B96C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B93FA-396B-4DA1-962E-6D604AB3884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1045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73FDF8-4012-4B68-9F69-308C865EBD48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0ABDE-ED2D-4DD7-83D6-CC73737202F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124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78" y="480060"/>
            <a:ext cx="3367490" cy="168021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780" y="1036798"/>
            <a:ext cx="5285750" cy="5117306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78" y="2160270"/>
            <a:ext cx="3367490" cy="4002167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997B5-4FB7-428F-9C70-8CC999C1A250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E244B-4267-46FE-8745-3E31DD464E0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3770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78" y="480060"/>
            <a:ext cx="3367490" cy="168021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780" y="1036798"/>
            <a:ext cx="5285750" cy="5117306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78" y="2160270"/>
            <a:ext cx="3367490" cy="4002167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BDB2C7-5DA2-4F32-A25E-69D4D751BA53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8A43D-840B-47BD-941A-10E8178C66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7718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8EC80B-9244-4554-9866-B7795C3C5FDC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DA517-F402-43EF-BA3C-C6238AE7287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8379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1833" y="383381"/>
            <a:ext cx="2251338" cy="610243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818" y="383381"/>
            <a:ext cx="6623502" cy="610243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EB372A-5358-4165-9422-1D6B2A5931BB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AF75D-B533-430E-83C3-5CDAF8CAE48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273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305532" y="1177970"/>
            <a:ext cx="7829917" cy="2507156"/>
          </a:xfrm>
        </p:spPr>
        <p:txBody>
          <a:bodyPr anchor="b"/>
          <a:lstStyle>
            <a:lvl1pPr>
              <a:defRPr sz="5715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305532" y="3781905"/>
            <a:ext cx="7829917" cy="1738984"/>
          </a:xfrm>
        </p:spPr>
        <p:txBody>
          <a:bodyPr anchorCtr="1"/>
          <a:lstStyle>
            <a:lvl1pPr algn="ctr">
              <a:defRPr sz="2286"/>
            </a:lvl1pPr>
          </a:lstStyle>
          <a:p>
            <a:pPr lvl="0"/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D92066C-C7F9-4F00-A889-BE1368A7A3A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2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8B5EA7E-6C05-419F-A9E9-47DF910657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109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1964" y="1794929"/>
            <a:ext cx="9005556" cy="2995590"/>
          </a:xfrm>
        </p:spPr>
        <p:txBody>
          <a:bodyPr anchor="b"/>
          <a:lstStyle>
            <a:lvl1pPr>
              <a:defRPr sz="5715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11964" y="4819254"/>
            <a:ext cx="9005556" cy="1574155"/>
          </a:xfrm>
        </p:spPr>
        <p:txBody>
          <a:bodyPr/>
          <a:lstStyle>
            <a:lvl1pPr>
              <a:defRPr sz="2286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892FB66-0973-45DC-B8E9-1A0CF645E0F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24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500" y="4627563"/>
            <a:ext cx="8874125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5500" y="3052763"/>
            <a:ext cx="8874125" cy="15748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0B3A-6764-4F3A-AFAF-A9F80989B198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59F1-4793-4205-A386-6302A4DA834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13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21230" y="1684547"/>
            <a:ext cx="4618702" cy="4176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297774" y="1684547"/>
            <a:ext cx="4620340" cy="4176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4023D7D-8E68-47E2-B0AA-71C3E3A1652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80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384086"/>
            <a:ext cx="9005556" cy="13911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18536" y="1764687"/>
            <a:ext cx="4418098" cy="864959"/>
          </a:xfrm>
        </p:spPr>
        <p:txBody>
          <a:bodyPr anchor="b"/>
          <a:lstStyle>
            <a:lvl1pPr>
              <a:defRPr sz="2286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718536" y="2629646"/>
            <a:ext cx="4418098" cy="38696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286267" y="1764687"/>
            <a:ext cx="4437826" cy="864959"/>
          </a:xfrm>
        </p:spPr>
        <p:txBody>
          <a:bodyPr anchor="b"/>
          <a:lstStyle>
            <a:lvl1pPr>
              <a:defRPr sz="2286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286267" y="2629646"/>
            <a:ext cx="4437826" cy="38696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356CF3FD-119B-41E4-95F9-2C47F31476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952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9528D50-6FAA-4BF7-B1CB-4DFF93EDDF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100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857F369-9873-4CAC-AD2F-A084414504D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1930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479357"/>
            <a:ext cx="3367428" cy="1681524"/>
          </a:xfrm>
        </p:spPr>
        <p:txBody>
          <a:bodyPr anchor="b"/>
          <a:lstStyle>
            <a:lvl1pPr>
              <a:defRPr sz="3048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439475" y="1037338"/>
            <a:ext cx="5284618" cy="5117145"/>
          </a:xfrm>
        </p:spPr>
        <p:txBody>
          <a:bodyPr/>
          <a:lstStyle>
            <a:lvl1pPr>
              <a:defRPr/>
            </a:lvl1pPr>
            <a:lvl2pPr>
              <a:defRPr sz="2667"/>
            </a:lvl2pPr>
            <a:lvl3pPr>
              <a:defRPr sz="2286"/>
            </a:lvl3pPr>
            <a:lvl4pPr>
              <a:defRPr sz="1905"/>
            </a:lvl4pPr>
            <a:lvl5pPr>
              <a:defRPr sz="1905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718536" y="2160872"/>
            <a:ext cx="3367428" cy="4001172"/>
          </a:xfrm>
        </p:spPr>
        <p:txBody>
          <a:bodyPr/>
          <a:lstStyle>
            <a:lvl1pPr>
              <a:defRPr sz="1524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630423-F9D8-46D2-B174-90A38E06740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868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479357"/>
            <a:ext cx="3367428" cy="1681524"/>
          </a:xfrm>
        </p:spPr>
        <p:txBody>
          <a:bodyPr anchor="b"/>
          <a:lstStyle>
            <a:lvl1pPr>
              <a:defRPr sz="3048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4439475" y="1037338"/>
            <a:ext cx="5284618" cy="51171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718536" y="2160872"/>
            <a:ext cx="3367428" cy="4001172"/>
          </a:xfrm>
        </p:spPr>
        <p:txBody>
          <a:bodyPr/>
          <a:lstStyle>
            <a:lvl1pPr>
              <a:defRPr sz="1524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6B069B5-9786-4CA4-8902-D0BCEE19EE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956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1B1CAB0-DC4D-4C14-B17B-25CBBD4C2F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407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570132" y="287309"/>
            <a:ext cx="2347992" cy="557382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521230" y="287309"/>
            <a:ext cx="6891049" cy="557382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6C2AA5D-F5BE-4C40-99FC-965AF379B7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378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305532" y="1179324"/>
            <a:ext cx="7829917" cy="2505805"/>
          </a:xfrm>
        </p:spPr>
        <p:txBody>
          <a:bodyPr anchor="b" anchorCtr="1"/>
          <a:lstStyle>
            <a:lvl1pPr algn="ctr">
              <a:defRPr sz="6214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305532" y="3781878"/>
            <a:ext cx="7829917" cy="1739741"/>
          </a:xfrm>
        </p:spPr>
        <p:txBody>
          <a:bodyPr anchorCtr="1"/>
          <a:lstStyle>
            <a:lvl1pPr algn="ctr">
              <a:defRPr sz="2486"/>
            </a:lvl1pPr>
          </a:lstStyle>
          <a:p>
            <a:pPr lvl="0"/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DA67CF7F-074C-4C56-8C6E-8F31A8E2C06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854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498517D-8894-4301-950F-D03CEE536EA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36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22288" y="1679575"/>
            <a:ext cx="4621212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95900" y="1679575"/>
            <a:ext cx="46228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DC41E-BF39-40EA-B11D-94F1F3C6B4C3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94DC-6EF1-4AA4-9DB8-3CE6CEF074F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534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1964" y="1796199"/>
            <a:ext cx="9005556" cy="2993648"/>
          </a:xfrm>
        </p:spPr>
        <p:txBody>
          <a:bodyPr anchor="b"/>
          <a:lstStyle>
            <a:lvl1pPr>
              <a:defRPr sz="6214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11964" y="4818077"/>
            <a:ext cx="9005556" cy="1576458"/>
          </a:xfrm>
        </p:spPr>
        <p:txBody>
          <a:bodyPr/>
          <a:lstStyle>
            <a:lvl1pPr>
              <a:defRPr sz="2486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F7B30E8-12A6-4ED3-93F4-D5E8AECF5C2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980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21230" y="1737734"/>
            <a:ext cx="4618702" cy="417499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5297774" y="1737734"/>
            <a:ext cx="4620340" cy="417499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EFEDB1C-682D-47E0-B67E-E1A538BF46E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625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383025"/>
            <a:ext cx="9005556" cy="139300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18536" y="1765950"/>
            <a:ext cx="4418098" cy="864831"/>
          </a:xfrm>
        </p:spPr>
        <p:txBody>
          <a:bodyPr anchor="b"/>
          <a:lstStyle>
            <a:lvl1pPr>
              <a:defRPr sz="2486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718536" y="2630794"/>
            <a:ext cx="4418098" cy="3868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5286267" y="1765950"/>
            <a:ext cx="4437826" cy="864831"/>
          </a:xfrm>
        </p:spPr>
        <p:txBody>
          <a:bodyPr anchor="b"/>
          <a:lstStyle>
            <a:lvl1pPr>
              <a:defRPr sz="2486" b="1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5286267" y="2630794"/>
            <a:ext cx="4437826" cy="3868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218F88F-DE41-4A29-A99F-721FF7FF6B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034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11EC788-8748-4B11-B49C-FFB8C87FF8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958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DFD37DC-320C-454E-8E61-92F7AA9EFE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60328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479785"/>
            <a:ext cx="3367428" cy="1681289"/>
          </a:xfrm>
        </p:spPr>
        <p:txBody>
          <a:bodyPr anchor="b"/>
          <a:lstStyle>
            <a:lvl1pPr>
              <a:defRPr sz="3314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4439475" y="1036185"/>
            <a:ext cx="5284618" cy="5118449"/>
          </a:xfrm>
        </p:spPr>
        <p:txBody>
          <a:bodyPr/>
          <a:lstStyle>
            <a:lvl1pPr>
              <a:defRPr sz="3314"/>
            </a:lvl1pPr>
            <a:lvl2pPr>
              <a:defRPr sz="2900"/>
            </a:lvl2pPr>
            <a:lvl3pPr>
              <a:defRPr sz="2486"/>
            </a:lvl3pPr>
            <a:lvl4pPr>
              <a:defRPr sz="2071"/>
            </a:lvl4pPr>
            <a:lvl5pPr>
              <a:defRPr sz="207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718536" y="2161074"/>
            <a:ext cx="3367428" cy="4001618"/>
          </a:xfrm>
        </p:spPr>
        <p:txBody>
          <a:bodyPr/>
          <a:lstStyle>
            <a:lvl1pPr>
              <a:defRPr sz="1657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5B66DC9-6EBA-4C73-9417-3494E0987A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510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8536" y="479785"/>
            <a:ext cx="3367428" cy="1681289"/>
          </a:xfrm>
        </p:spPr>
        <p:txBody>
          <a:bodyPr anchor="b"/>
          <a:lstStyle>
            <a:lvl1pPr>
              <a:defRPr sz="3314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4439475" y="1036185"/>
            <a:ext cx="5284618" cy="5118449"/>
          </a:xfrm>
        </p:spPr>
        <p:txBody>
          <a:bodyPr/>
          <a:lstStyle>
            <a:lvl1pPr>
              <a:defRPr sz="3314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718536" y="2161074"/>
            <a:ext cx="3367428" cy="4001618"/>
          </a:xfrm>
        </p:spPr>
        <p:txBody>
          <a:bodyPr/>
          <a:lstStyle>
            <a:lvl1pPr>
              <a:defRPr sz="1657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9E61CC6-50DA-46E9-B7A6-680C3776A8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482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2443D1C-F153-4DE6-8783-391831BBE29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15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7570132" y="274164"/>
            <a:ext cx="2347992" cy="563855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521230" y="274164"/>
            <a:ext cx="6891049" cy="563855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78D26F3-B266-41C2-9811-9A2C3B823B2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508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82" y="3360420"/>
            <a:ext cx="8613815" cy="1600200"/>
          </a:xfrm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082" y="4960620"/>
            <a:ext cx="7830741" cy="104013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940">
                <a:solidFill>
                  <a:schemeClr val="tx2"/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9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288" y="1611313"/>
            <a:ext cx="46132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288" y="2284413"/>
            <a:ext cx="4613275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303838" y="1611313"/>
            <a:ext cx="4614862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303838" y="2284413"/>
            <a:ext cx="4614862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8FEE8-66C1-4A07-9970-40BDCEED5270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DBC1-FC4B-4FEE-BF77-61342425B8F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80690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825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3440430"/>
            <a:ext cx="8613815" cy="1760220"/>
          </a:xfrm>
        </p:spPr>
        <p:txBody>
          <a:bodyPr anchor="b" anchorCtr="0"/>
          <a:lstStyle>
            <a:lvl1pPr algn="l">
              <a:defRPr sz="567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5200650"/>
            <a:ext cx="7830741" cy="96012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940">
                <a:solidFill>
                  <a:schemeClr val="tx2"/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43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08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50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42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60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60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02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02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6660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0402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95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6683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20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216" y="480061"/>
            <a:ext cx="5246681" cy="4320539"/>
          </a:xfrm>
        </p:spPr>
        <p:txBody>
          <a:bodyPr/>
          <a:lstStyle>
            <a:lvl1pPr>
              <a:defRPr sz="2520"/>
            </a:lvl1pPr>
            <a:lvl2pPr>
              <a:defRPr sz="231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084" y="480060"/>
            <a:ext cx="3052889" cy="4320540"/>
          </a:xfrm>
        </p:spPr>
        <p:txBody>
          <a:bodyPr>
            <a:normAutofit/>
          </a:bodyPr>
          <a:lstStyle>
            <a:lvl1pPr marL="0" indent="0">
              <a:buNone/>
              <a:defRPr sz="2205">
                <a:solidFill>
                  <a:schemeClr val="tx2"/>
                </a:solidFill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090044" y="2640257"/>
            <a:ext cx="4000500" cy="1813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2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0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7484" y="480060"/>
            <a:ext cx="8613815" cy="304038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012" y="3680460"/>
            <a:ext cx="8439799" cy="84510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039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4099" y="720090"/>
            <a:ext cx="8265782" cy="408051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07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082" y="720092"/>
            <a:ext cx="2088198" cy="568070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8280" y="720091"/>
            <a:ext cx="6525618" cy="512064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4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720D-F793-49AF-AE01-FEB765E5B96C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B93FA-396B-4DA1-962E-6D604AB3884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0617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82" y="3360420"/>
            <a:ext cx="8613815" cy="1600200"/>
          </a:xfrm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082" y="4960620"/>
            <a:ext cx="7830741" cy="104013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940">
                <a:solidFill>
                  <a:schemeClr val="tx2"/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59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2347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3440430"/>
            <a:ext cx="8613815" cy="1760220"/>
          </a:xfrm>
        </p:spPr>
        <p:txBody>
          <a:bodyPr anchor="b" anchorCtr="0"/>
          <a:lstStyle>
            <a:lvl1pPr algn="l">
              <a:defRPr sz="567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5200650"/>
            <a:ext cx="7830741" cy="96012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940">
                <a:solidFill>
                  <a:schemeClr val="tx2"/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682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08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50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946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60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60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02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02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6660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0402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55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31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34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216" y="480061"/>
            <a:ext cx="5246681" cy="4320539"/>
          </a:xfrm>
        </p:spPr>
        <p:txBody>
          <a:bodyPr/>
          <a:lstStyle>
            <a:lvl1pPr>
              <a:defRPr sz="2520"/>
            </a:lvl1pPr>
            <a:lvl2pPr>
              <a:defRPr sz="231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084" y="480060"/>
            <a:ext cx="3052889" cy="4320540"/>
          </a:xfrm>
        </p:spPr>
        <p:txBody>
          <a:bodyPr>
            <a:normAutofit/>
          </a:bodyPr>
          <a:lstStyle>
            <a:lvl1pPr marL="0" indent="0">
              <a:buNone/>
              <a:defRPr sz="2205">
                <a:solidFill>
                  <a:schemeClr val="tx2"/>
                </a:solidFill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090044" y="2640257"/>
            <a:ext cx="4000500" cy="1813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148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0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7484" y="480060"/>
            <a:ext cx="8613815" cy="304038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012" y="3680460"/>
            <a:ext cx="8439799" cy="84510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386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4099" y="720090"/>
            <a:ext cx="8265782" cy="408051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34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FDF8-4012-4B68-9F69-308C865EBD48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0ABDE-ED2D-4DD7-83D6-CC73737202F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448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082" y="720092"/>
            <a:ext cx="2088198" cy="568070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8280" y="720091"/>
            <a:ext cx="6525618" cy="512064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832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82" y="3360420"/>
            <a:ext cx="8613815" cy="1600200"/>
          </a:xfrm>
        </p:spPr>
        <p:txBody>
          <a:bodyPr>
            <a:noAutofit/>
          </a:bodyPr>
          <a:lstStyle>
            <a:lvl1pPr>
              <a:defRPr sz="8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0082" y="4960620"/>
            <a:ext cx="7830741" cy="104013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940">
                <a:solidFill>
                  <a:schemeClr val="tx2"/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69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286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7484" y="0"/>
            <a:ext cx="8613815" cy="3200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3440430"/>
            <a:ext cx="8613815" cy="1760220"/>
          </a:xfrm>
        </p:spPr>
        <p:txBody>
          <a:bodyPr anchor="b" anchorCtr="0"/>
          <a:lstStyle>
            <a:lvl1pPr algn="l">
              <a:defRPr sz="567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5200650"/>
            <a:ext cx="7830741" cy="96012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940">
                <a:solidFill>
                  <a:schemeClr val="tx2"/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07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008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502" y="640081"/>
            <a:ext cx="4176395" cy="3955694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6551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60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60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04022" y="640080"/>
            <a:ext cx="4176395" cy="671750"/>
          </a:xfrm>
        </p:spPr>
        <p:txBody>
          <a:bodyPr anchor="b">
            <a:noAutofit/>
          </a:bodyPr>
          <a:lstStyle>
            <a:lvl1pPr marL="0" indent="0">
              <a:buNone/>
              <a:defRPr sz="2940" b="0">
                <a:latin typeface="+mj-lt"/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04022" y="1395727"/>
            <a:ext cx="4176395" cy="3200400"/>
          </a:xfrm>
        </p:spPr>
        <p:txBody>
          <a:bodyPr anchor="t" anchorCtr="0"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6660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04022" y="1311830"/>
            <a:ext cx="4176395" cy="1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745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07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52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216" y="480061"/>
            <a:ext cx="5246681" cy="4320539"/>
          </a:xfrm>
        </p:spPr>
        <p:txBody>
          <a:bodyPr/>
          <a:lstStyle>
            <a:lvl1pPr>
              <a:defRPr sz="2520"/>
            </a:lvl1pPr>
            <a:lvl2pPr>
              <a:defRPr sz="231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084" y="480060"/>
            <a:ext cx="3052889" cy="4320540"/>
          </a:xfrm>
        </p:spPr>
        <p:txBody>
          <a:bodyPr>
            <a:normAutofit/>
          </a:bodyPr>
          <a:lstStyle>
            <a:lvl1pPr marL="0" indent="0">
              <a:buNone/>
              <a:defRPr sz="2205">
                <a:solidFill>
                  <a:schemeClr val="tx2"/>
                </a:solidFill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090044" y="2640257"/>
            <a:ext cx="4000500" cy="1813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757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02" y="4800600"/>
            <a:ext cx="7747213" cy="1680210"/>
          </a:xfrm>
        </p:spPr>
        <p:txBody>
          <a:bodyPr anchor="b">
            <a:normAutofit/>
          </a:bodyPr>
          <a:lstStyle>
            <a:lvl1pPr algn="l">
              <a:defRPr sz="567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7484" y="480060"/>
            <a:ext cx="8613815" cy="304038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012" y="3680460"/>
            <a:ext cx="8439799" cy="84510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9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2288" y="287338"/>
            <a:ext cx="3435350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1463" y="287338"/>
            <a:ext cx="5837237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22288" y="1506538"/>
            <a:ext cx="3435350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997B5-4FB7-428F-9C70-8CC999C1A250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244B-4267-46FE-8745-3E31DD464E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5527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4099" y="720090"/>
            <a:ext cx="8265782" cy="408051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91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082" y="720092"/>
            <a:ext cx="2088198" cy="568070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8280" y="720091"/>
            <a:ext cx="6525618" cy="5120640"/>
          </a:xfrm>
        </p:spPr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7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05124" y="1178481"/>
            <a:ext cx="7830741" cy="2506980"/>
          </a:xfrm>
        </p:spPr>
        <p:txBody>
          <a:bodyPr anchor="b"/>
          <a:lstStyle>
            <a:lvl1pPr algn="ctr">
              <a:defRPr sz="513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05124" y="3782140"/>
            <a:ext cx="7830741" cy="1738550"/>
          </a:xfrm>
        </p:spPr>
        <p:txBody>
          <a:bodyPr/>
          <a:lstStyle>
            <a:lvl1pPr marL="0" indent="0" algn="ctr">
              <a:buNone/>
              <a:defRPr sz="2055"/>
            </a:lvl1pPr>
            <a:lvl2pPr marL="391546" indent="0" algn="ctr">
              <a:buNone/>
              <a:defRPr sz="1713"/>
            </a:lvl2pPr>
            <a:lvl3pPr marL="783092" indent="0" algn="ctr">
              <a:buNone/>
              <a:defRPr sz="1542"/>
            </a:lvl3pPr>
            <a:lvl4pPr marL="1174638" indent="0" algn="ctr">
              <a:buNone/>
              <a:defRPr sz="1370"/>
            </a:lvl4pPr>
            <a:lvl5pPr marL="1566184" indent="0" algn="ctr">
              <a:buNone/>
              <a:defRPr sz="1370"/>
            </a:lvl5pPr>
            <a:lvl6pPr marL="1957730" indent="0" algn="ctr">
              <a:buNone/>
              <a:defRPr sz="1370"/>
            </a:lvl6pPr>
            <a:lvl7pPr marL="2349276" indent="0" algn="ctr">
              <a:buNone/>
              <a:defRPr sz="1370"/>
            </a:lvl7pPr>
            <a:lvl8pPr marL="2740823" indent="0" algn="ctr">
              <a:buNone/>
              <a:defRPr sz="1370"/>
            </a:lvl8pPr>
            <a:lvl9pPr marL="3132369" indent="0" algn="ctr">
              <a:buNone/>
              <a:defRPr sz="137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6280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144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2380" y="1795225"/>
            <a:ext cx="9005352" cy="2995374"/>
          </a:xfrm>
        </p:spPr>
        <p:txBody>
          <a:bodyPr anchor="b"/>
          <a:lstStyle>
            <a:lvl1pPr>
              <a:defRPr sz="513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2380" y="4818937"/>
            <a:ext cx="9005352" cy="1575196"/>
          </a:xfrm>
        </p:spPr>
        <p:txBody>
          <a:bodyPr/>
          <a:lstStyle>
            <a:lvl1pPr marL="0" indent="0">
              <a:buNone/>
              <a:defRPr sz="2055">
                <a:solidFill>
                  <a:schemeClr val="tx1">
                    <a:tint val="75000"/>
                  </a:schemeClr>
                </a:solidFill>
              </a:defRPr>
            </a:lvl1pPr>
            <a:lvl2pPr marL="391546" indent="0">
              <a:buNone/>
              <a:defRPr sz="1713">
                <a:solidFill>
                  <a:schemeClr val="tx1">
                    <a:tint val="75000"/>
                  </a:schemeClr>
                </a:solidFill>
              </a:defRPr>
            </a:lvl2pPr>
            <a:lvl3pPr marL="783092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3pPr>
            <a:lvl4pPr marL="1174638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4pPr>
            <a:lvl5pPr marL="1566184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5pPr>
            <a:lvl6pPr marL="1957730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6pPr>
            <a:lvl7pPr marL="2349276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7pPr>
            <a:lvl8pPr marL="2740823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8pPr>
            <a:lvl9pPr marL="3132369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68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7818" y="1916906"/>
            <a:ext cx="4437420" cy="456890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85750" y="1916906"/>
            <a:ext cx="4437420" cy="456890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9055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78" y="383382"/>
            <a:ext cx="9005352" cy="139184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9178" y="1765221"/>
            <a:ext cx="4417027" cy="865108"/>
          </a:xfrm>
        </p:spPr>
        <p:txBody>
          <a:bodyPr anchor="b"/>
          <a:lstStyle>
            <a:lvl1pPr marL="0" indent="0">
              <a:buNone/>
              <a:defRPr sz="2055" b="1"/>
            </a:lvl1pPr>
            <a:lvl2pPr marL="391546" indent="0">
              <a:buNone/>
              <a:defRPr sz="1713" b="1"/>
            </a:lvl2pPr>
            <a:lvl3pPr marL="783092" indent="0">
              <a:buNone/>
              <a:defRPr sz="1542" b="1"/>
            </a:lvl3pPr>
            <a:lvl4pPr marL="1174638" indent="0">
              <a:buNone/>
              <a:defRPr sz="1370" b="1"/>
            </a:lvl4pPr>
            <a:lvl5pPr marL="1566184" indent="0">
              <a:buNone/>
              <a:defRPr sz="1370" b="1"/>
            </a:lvl5pPr>
            <a:lvl6pPr marL="1957730" indent="0">
              <a:buNone/>
              <a:defRPr sz="1370" b="1"/>
            </a:lvl6pPr>
            <a:lvl7pPr marL="2349276" indent="0">
              <a:buNone/>
              <a:defRPr sz="1370" b="1"/>
            </a:lvl7pPr>
            <a:lvl8pPr marL="2740823" indent="0">
              <a:buNone/>
              <a:defRPr sz="1370" b="1"/>
            </a:lvl8pPr>
            <a:lvl9pPr marL="3132369" indent="0">
              <a:buNone/>
              <a:defRPr sz="137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19178" y="2630329"/>
            <a:ext cx="4417027" cy="38688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85750" y="1765221"/>
            <a:ext cx="4438780" cy="865108"/>
          </a:xfrm>
        </p:spPr>
        <p:txBody>
          <a:bodyPr anchor="b"/>
          <a:lstStyle>
            <a:lvl1pPr marL="0" indent="0">
              <a:buNone/>
              <a:defRPr sz="2055" b="1"/>
            </a:lvl1pPr>
            <a:lvl2pPr marL="391546" indent="0">
              <a:buNone/>
              <a:defRPr sz="1713" b="1"/>
            </a:lvl2pPr>
            <a:lvl3pPr marL="783092" indent="0">
              <a:buNone/>
              <a:defRPr sz="1542" b="1"/>
            </a:lvl3pPr>
            <a:lvl4pPr marL="1174638" indent="0">
              <a:buNone/>
              <a:defRPr sz="1370" b="1"/>
            </a:lvl4pPr>
            <a:lvl5pPr marL="1566184" indent="0">
              <a:buNone/>
              <a:defRPr sz="1370" b="1"/>
            </a:lvl5pPr>
            <a:lvl6pPr marL="1957730" indent="0">
              <a:buNone/>
              <a:defRPr sz="1370" b="1"/>
            </a:lvl6pPr>
            <a:lvl7pPr marL="2349276" indent="0">
              <a:buNone/>
              <a:defRPr sz="1370" b="1"/>
            </a:lvl7pPr>
            <a:lvl8pPr marL="2740823" indent="0">
              <a:buNone/>
              <a:defRPr sz="1370" b="1"/>
            </a:lvl8pPr>
            <a:lvl9pPr marL="3132369" indent="0">
              <a:buNone/>
              <a:defRPr sz="137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85750" y="2630329"/>
            <a:ext cx="4438780" cy="386881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6718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752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9017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78" y="480060"/>
            <a:ext cx="3367490" cy="1680210"/>
          </a:xfrm>
        </p:spPr>
        <p:txBody>
          <a:bodyPr anchor="b"/>
          <a:lstStyle>
            <a:lvl1pPr>
              <a:defRPr sz="27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8780" y="1036797"/>
            <a:ext cx="5285750" cy="5117306"/>
          </a:xfrm>
        </p:spPr>
        <p:txBody>
          <a:bodyPr/>
          <a:lstStyle>
            <a:lvl1pPr>
              <a:defRPr sz="2740"/>
            </a:lvl1pPr>
            <a:lvl2pPr>
              <a:defRPr sz="2398"/>
            </a:lvl2pPr>
            <a:lvl3pPr>
              <a:defRPr sz="2055"/>
            </a:lvl3pPr>
            <a:lvl4pPr>
              <a:defRPr sz="1713"/>
            </a:lvl4pPr>
            <a:lvl5pPr>
              <a:defRPr sz="1713"/>
            </a:lvl5pPr>
            <a:lvl6pPr>
              <a:defRPr sz="1713"/>
            </a:lvl6pPr>
            <a:lvl7pPr>
              <a:defRPr sz="1713"/>
            </a:lvl7pPr>
            <a:lvl8pPr>
              <a:defRPr sz="1713"/>
            </a:lvl8pPr>
            <a:lvl9pPr>
              <a:defRPr sz="171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19178" y="2160270"/>
            <a:ext cx="3367490" cy="4002167"/>
          </a:xfrm>
        </p:spPr>
        <p:txBody>
          <a:bodyPr/>
          <a:lstStyle>
            <a:lvl1pPr marL="0" indent="0">
              <a:buNone/>
              <a:defRPr sz="1370"/>
            </a:lvl1pPr>
            <a:lvl2pPr marL="391546" indent="0">
              <a:buNone/>
              <a:defRPr sz="1199"/>
            </a:lvl2pPr>
            <a:lvl3pPr marL="783092" indent="0">
              <a:buNone/>
              <a:defRPr sz="1028"/>
            </a:lvl3pPr>
            <a:lvl4pPr marL="1174638" indent="0">
              <a:buNone/>
              <a:defRPr sz="856"/>
            </a:lvl4pPr>
            <a:lvl5pPr marL="1566184" indent="0">
              <a:buNone/>
              <a:defRPr sz="856"/>
            </a:lvl5pPr>
            <a:lvl6pPr marL="1957730" indent="0">
              <a:buNone/>
              <a:defRPr sz="856"/>
            </a:lvl6pPr>
            <a:lvl7pPr marL="2349276" indent="0">
              <a:buNone/>
              <a:defRPr sz="856"/>
            </a:lvl7pPr>
            <a:lvl8pPr marL="2740823" indent="0">
              <a:buNone/>
              <a:defRPr sz="856"/>
            </a:lvl8pPr>
            <a:lvl9pPr marL="3132369" indent="0">
              <a:buNone/>
              <a:defRPr sz="856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6288" y="5040313"/>
            <a:ext cx="62642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46288" y="642938"/>
            <a:ext cx="6264275" cy="43211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46288" y="5635625"/>
            <a:ext cx="62642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DB2C7-5DA2-4F32-A25E-69D4D751BA53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8A43D-840B-47BD-941A-10E8178C66E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6383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78" y="480060"/>
            <a:ext cx="3367490" cy="1680210"/>
          </a:xfrm>
        </p:spPr>
        <p:txBody>
          <a:bodyPr anchor="b"/>
          <a:lstStyle>
            <a:lvl1pPr>
              <a:defRPr sz="274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438780" y="1036797"/>
            <a:ext cx="5285750" cy="5117306"/>
          </a:xfrm>
        </p:spPr>
        <p:txBody>
          <a:bodyPr/>
          <a:lstStyle>
            <a:lvl1pPr marL="0" indent="0">
              <a:buNone/>
              <a:defRPr sz="2740"/>
            </a:lvl1pPr>
            <a:lvl2pPr marL="391546" indent="0">
              <a:buNone/>
              <a:defRPr sz="2398"/>
            </a:lvl2pPr>
            <a:lvl3pPr marL="783092" indent="0">
              <a:buNone/>
              <a:defRPr sz="2055"/>
            </a:lvl3pPr>
            <a:lvl4pPr marL="1174638" indent="0">
              <a:buNone/>
              <a:defRPr sz="1713"/>
            </a:lvl4pPr>
            <a:lvl5pPr marL="1566184" indent="0">
              <a:buNone/>
              <a:defRPr sz="1713"/>
            </a:lvl5pPr>
            <a:lvl6pPr marL="1957730" indent="0">
              <a:buNone/>
              <a:defRPr sz="1713"/>
            </a:lvl6pPr>
            <a:lvl7pPr marL="2349276" indent="0">
              <a:buNone/>
              <a:defRPr sz="1713"/>
            </a:lvl7pPr>
            <a:lvl8pPr marL="2740823" indent="0">
              <a:buNone/>
              <a:defRPr sz="1713"/>
            </a:lvl8pPr>
            <a:lvl9pPr marL="3132369" indent="0">
              <a:buNone/>
              <a:defRPr sz="171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19178" y="2160270"/>
            <a:ext cx="3367490" cy="4002167"/>
          </a:xfrm>
        </p:spPr>
        <p:txBody>
          <a:bodyPr/>
          <a:lstStyle>
            <a:lvl1pPr marL="0" indent="0">
              <a:buNone/>
              <a:defRPr sz="1370"/>
            </a:lvl1pPr>
            <a:lvl2pPr marL="391546" indent="0">
              <a:buNone/>
              <a:defRPr sz="1199"/>
            </a:lvl2pPr>
            <a:lvl3pPr marL="783092" indent="0">
              <a:buNone/>
              <a:defRPr sz="1028"/>
            </a:lvl3pPr>
            <a:lvl4pPr marL="1174638" indent="0">
              <a:buNone/>
              <a:defRPr sz="856"/>
            </a:lvl4pPr>
            <a:lvl5pPr marL="1566184" indent="0">
              <a:buNone/>
              <a:defRPr sz="856"/>
            </a:lvl5pPr>
            <a:lvl6pPr marL="1957730" indent="0">
              <a:buNone/>
              <a:defRPr sz="856"/>
            </a:lvl6pPr>
            <a:lvl7pPr marL="2349276" indent="0">
              <a:buNone/>
              <a:defRPr sz="856"/>
            </a:lvl7pPr>
            <a:lvl8pPr marL="2740823" indent="0">
              <a:buNone/>
              <a:defRPr sz="856"/>
            </a:lvl8pPr>
            <a:lvl9pPr marL="3132369" indent="0">
              <a:buNone/>
              <a:defRPr sz="856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517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3216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71832" y="383381"/>
            <a:ext cx="2251338" cy="610243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7818" y="383381"/>
            <a:ext cx="6623502" cy="610243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600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930" y="2640332"/>
            <a:ext cx="7536661" cy="2375920"/>
          </a:xfrm>
        </p:spPr>
        <p:txBody>
          <a:bodyPr anchor="b">
            <a:normAutofit/>
          </a:bodyPr>
          <a:lstStyle>
            <a:lvl1pPr>
              <a:defRPr sz="567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7930" y="5016250"/>
            <a:ext cx="7536661" cy="118259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6217" y="4537216"/>
            <a:ext cx="1593407" cy="820870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380" y="4756019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367252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110" y="655315"/>
            <a:ext cx="7523813" cy="134493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7929" y="2240280"/>
            <a:ext cx="7526994" cy="39665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561412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929" y="2178290"/>
            <a:ext cx="7526994" cy="1542240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7929" y="3760470"/>
            <a:ext cx="7526994" cy="903420"/>
          </a:xfrm>
        </p:spPr>
        <p:txBody>
          <a:bodyPr anchor="t"/>
          <a:lstStyle>
            <a:lvl1pPr marL="0" indent="0" algn="l">
              <a:buNone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6" y="33248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741" y="3406348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846729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7929" y="2243542"/>
            <a:ext cx="3651070" cy="39557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353" y="2243542"/>
            <a:ext cx="3650570" cy="39557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741" y="82717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697051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670" y="2337957"/>
            <a:ext cx="3282330" cy="605075"/>
          </a:xfrm>
        </p:spPr>
        <p:txBody>
          <a:bodyPr anchor="b">
            <a:noAutofit/>
          </a:bodyPr>
          <a:lstStyle>
            <a:lvl1pPr marL="0" indent="0">
              <a:buNone/>
              <a:defRPr sz="2520" b="0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7928" y="2943033"/>
            <a:ext cx="3651071" cy="326098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25" y="2334568"/>
            <a:ext cx="3280780" cy="605075"/>
          </a:xfrm>
        </p:spPr>
        <p:txBody>
          <a:bodyPr anchor="b">
            <a:noAutofit/>
          </a:bodyPr>
          <a:lstStyle>
            <a:lvl1pPr marL="0" indent="0">
              <a:buNone/>
              <a:defRPr sz="2520" b="0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0251" y="2939644"/>
            <a:ext cx="3648956" cy="326098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3741" y="827173"/>
            <a:ext cx="667951" cy="383381"/>
          </a:xfrm>
        </p:spPr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917492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108" y="655315"/>
            <a:ext cx="7523814" cy="134493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816384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6" y="746754"/>
            <a:ext cx="1551026" cy="5334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120" fontAlgn="auto"/>
            <a:fld id="{00000000-1234-1234-1234-123412341234}" type="slidenum">
              <a:rPr lang="en-US" kern="0" smtClean="0"/>
              <a:pPr defTabSz="960120" fontAlgn="auto"/>
              <a:t>‹N°›</a:t>
            </a:fld>
            <a:endParaRPr lang="en-US" sz="1470" b="0" kern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7726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22288" y="288925"/>
            <a:ext cx="9396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22288" y="1679575"/>
            <a:ext cx="93964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22288" y="6673850"/>
            <a:ext cx="2435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DE3F60-6BCF-40B6-A818-4D2ECF40CE36}" type="datetimeFigureOut">
              <a:rPr lang="fr-FR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7113" y="6673850"/>
            <a:ext cx="3306762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83475" y="6673850"/>
            <a:ext cx="2435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540A00-4B13-4145-91EC-1A38F134103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95" r:id="rId12"/>
    <p:sldLayoutId id="2147484396" r:id="rId13"/>
    <p:sldLayoutId id="2147484397" r:id="rId14"/>
    <p:sldLayoutId id="214748439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818" y="383383"/>
            <a:ext cx="9005352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818" y="1916906"/>
            <a:ext cx="9005352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818" y="6674169"/>
            <a:ext cx="234922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DE3F60-6BCF-40B6-A818-4D2ECF40CE36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578" y="6674169"/>
            <a:ext cx="352383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948" y="6674169"/>
            <a:ext cx="234922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540A00-4B13-4145-91EC-1A38F134103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64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22015" y="287022"/>
            <a:ext cx="9395937" cy="12022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22015" y="1685086"/>
            <a:ext cx="9395937" cy="41763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3570598" y="6560303"/>
            <a:ext cx="3309210" cy="496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87096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34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7485727" y="6560303"/>
            <a:ext cx="3309210" cy="496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87096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34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522016" y="6560303"/>
            <a:ext cx="2432225" cy="496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870966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34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fld id="{A434B424-696D-4D32-A648-64503D26BD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75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marL="0" marR="0" lvl="0" indent="0" algn="ctr" defTabSz="870966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4191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870966" rtl="0" fontAlgn="auto" hangingPunct="0">
        <a:lnSpc>
          <a:spcPct val="100000"/>
        </a:lnSpc>
        <a:spcBef>
          <a:spcPts val="1348"/>
        </a:spcBef>
        <a:spcAft>
          <a:spcPts val="0"/>
        </a:spcAft>
        <a:buNone/>
        <a:tabLst/>
        <a:defRPr lang="fr-FR" sz="3048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53225" marR="0" lvl="1" indent="-217742" algn="l" defTabSz="870966" rtl="0" fontAlgn="auto" hangingPunct="1">
        <a:lnSpc>
          <a:spcPct val="90000"/>
        </a:lnSpc>
        <a:spcBef>
          <a:spcPts val="476"/>
        </a:spcBef>
        <a:spcAft>
          <a:spcPts val="0"/>
        </a:spcAft>
        <a:buSzPct val="100000"/>
        <a:buFont typeface="Arial" pitchFamily="34"/>
        <a:buChar char="•"/>
        <a:tabLst/>
        <a:defRPr lang="fr-FR" sz="2286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088708" marR="0" lvl="2" indent="-217742" algn="l" defTabSz="870966" rtl="0" fontAlgn="auto" hangingPunct="1">
        <a:lnSpc>
          <a:spcPct val="90000"/>
        </a:lnSpc>
        <a:spcBef>
          <a:spcPts val="476"/>
        </a:spcBef>
        <a:spcAft>
          <a:spcPts val="0"/>
        </a:spcAft>
        <a:buSzPct val="100000"/>
        <a:buFont typeface="Arial" pitchFamily="34"/>
        <a:buChar char="•"/>
        <a:tabLst/>
        <a:defRPr lang="fr-FR" sz="1905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524191" marR="0" lvl="3" indent="-217742" algn="l" defTabSz="870966" rtl="0" fontAlgn="auto" hangingPunct="1">
        <a:lnSpc>
          <a:spcPct val="90000"/>
        </a:lnSpc>
        <a:spcBef>
          <a:spcPts val="476"/>
        </a:spcBef>
        <a:spcAft>
          <a:spcPts val="0"/>
        </a:spcAft>
        <a:buSzPct val="100000"/>
        <a:buFont typeface="Arial" pitchFamily="34"/>
        <a:buChar char="•"/>
        <a:tabLst/>
        <a:defRPr lang="fr-FR" sz="1715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959674" marR="0" lvl="4" indent="-217742" algn="l" defTabSz="870966" rtl="0" fontAlgn="auto" hangingPunct="1">
        <a:lnSpc>
          <a:spcPct val="90000"/>
        </a:lnSpc>
        <a:spcBef>
          <a:spcPts val="476"/>
        </a:spcBef>
        <a:spcAft>
          <a:spcPts val="0"/>
        </a:spcAft>
        <a:buSzPct val="100000"/>
        <a:buFont typeface="Arial" pitchFamily="34"/>
        <a:buChar char="•"/>
        <a:tabLst/>
        <a:defRPr lang="fr-FR" sz="1715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395157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640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123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606" indent="-217742" algn="l" defTabSz="870966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483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966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449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932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898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381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864" algn="l" defTabSz="870966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22015" y="274292"/>
            <a:ext cx="7270956" cy="118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22015" y="1737188"/>
            <a:ext cx="9396307" cy="41756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22016" y="6558817"/>
            <a:ext cx="2432225" cy="496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470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570228" y="6558817"/>
            <a:ext cx="3309210" cy="496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470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485348" y="6558817"/>
            <a:ext cx="2432225" cy="496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470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45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fld id="{CD3CCFB1-55EB-4108-925C-47D8D97EDB7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43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marL="0" marR="0" lvl="0" indent="0" algn="l" defTabSz="947044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r-FR" sz="3697" b="0" i="0" u="none" strike="noStrike" kern="1200" cap="none" spc="0" baseline="0">
          <a:solidFill>
            <a:srgbClr val="FFFFFF"/>
          </a:solidFill>
          <a:uFillTx/>
          <a:latin typeface="Liberation Sans" pitchFamily="34"/>
        </a:defRPr>
      </a:lvl1pPr>
    </p:titleStyle>
    <p:bodyStyle>
      <a:lvl1pPr marL="0" marR="0" lvl="0" indent="0" defTabSz="947044" rtl="0" fontAlgn="auto" hangingPunct="0">
        <a:lnSpc>
          <a:spcPct val="100000"/>
        </a:lnSpc>
        <a:spcBef>
          <a:spcPts val="0"/>
        </a:spcBef>
        <a:spcAft>
          <a:spcPts val="1191"/>
        </a:spcAft>
        <a:buNone/>
        <a:tabLst/>
        <a:defRPr lang="fr-FR" sz="2693" b="0" i="0" u="none" strike="noStrike" kern="1200" cap="none" spc="0" baseline="0">
          <a:solidFill>
            <a:srgbClr val="000000"/>
          </a:solidFill>
          <a:uFillTx/>
          <a:latin typeface="Liberation Sans" pitchFamily="34"/>
        </a:defRPr>
      </a:lvl1pPr>
      <a:lvl2pPr marL="710283" marR="0" lvl="1" indent="-236761" algn="l" defTabSz="947044" rtl="0" fontAlgn="auto" hangingPunct="1">
        <a:lnSpc>
          <a:spcPct val="90000"/>
        </a:lnSpc>
        <a:spcBef>
          <a:spcPts val="518"/>
        </a:spcBef>
        <a:spcAft>
          <a:spcPts val="0"/>
        </a:spcAft>
        <a:buSzPct val="100000"/>
        <a:buFont typeface="Arial" pitchFamily="34"/>
        <a:buChar char="•"/>
        <a:tabLst/>
        <a:defRPr lang="fr-FR" sz="2486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83805" marR="0" lvl="2" indent="-236761" algn="l" defTabSz="947044" rtl="0" fontAlgn="auto" hangingPunct="1">
        <a:lnSpc>
          <a:spcPct val="90000"/>
        </a:lnSpc>
        <a:spcBef>
          <a:spcPts val="518"/>
        </a:spcBef>
        <a:spcAft>
          <a:spcPts val="0"/>
        </a:spcAft>
        <a:buSzPct val="100000"/>
        <a:buFont typeface="Arial" pitchFamily="34"/>
        <a:buChar char="•"/>
        <a:tabLst/>
        <a:defRPr lang="fr-FR" sz="2071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57327" marR="0" lvl="3" indent="-236761" algn="l" defTabSz="947044" rtl="0" fontAlgn="auto" hangingPunct="1">
        <a:lnSpc>
          <a:spcPct val="90000"/>
        </a:lnSpc>
        <a:spcBef>
          <a:spcPts val="518"/>
        </a:spcBef>
        <a:spcAft>
          <a:spcPts val="0"/>
        </a:spcAft>
        <a:buSzPct val="100000"/>
        <a:buFont typeface="Arial" pitchFamily="34"/>
        <a:buChar char="•"/>
        <a:tabLst/>
        <a:defRPr lang="fr-FR" sz="1864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130849" marR="0" lvl="4" indent="-236761" algn="l" defTabSz="947044" rtl="0" fontAlgn="auto" hangingPunct="1">
        <a:lnSpc>
          <a:spcPct val="90000"/>
        </a:lnSpc>
        <a:spcBef>
          <a:spcPts val="518"/>
        </a:spcBef>
        <a:spcAft>
          <a:spcPts val="0"/>
        </a:spcAft>
        <a:buSzPct val="100000"/>
        <a:buFont typeface="Arial" pitchFamily="34"/>
        <a:buChar char="•"/>
        <a:tabLst/>
        <a:defRPr lang="fr-FR" sz="1864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604371" indent="-236761" algn="l" defTabSz="94704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3077893" indent="-236761" algn="l" defTabSz="94704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3551415" indent="-236761" algn="l" defTabSz="94704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4024937" indent="-236761" algn="l" defTabSz="947044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1pPr>
      <a:lvl2pPr marL="473522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2pPr>
      <a:lvl3pPr marL="947044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3pPr>
      <a:lvl4pPr marL="1420566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4pPr>
      <a:lvl5pPr marL="1894088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5pPr>
      <a:lvl6pPr marL="2367610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2841132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3314654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3788176" algn="l" defTabSz="947044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3733" cy="16802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720090"/>
            <a:ext cx="8613815" cy="40805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4675" y="6519215"/>
            <a:ext cx="2436231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0082" y="6519215"/>
            <a:ext cx="5565180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824" y="5971947"/>
            <a:ext cx="87008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0"/>
            <a:ext cx="8613815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xStyles>
    <p:titleStyle>
      <a:lvl1pPr algn="l" defTabSz="960120" rtl="0" eaLnBrk="1" latinLnBrk="0" hangingPunct="1">
        <a:spcBef>
          <a:spcPct val="0"/>
        </a:spcBef>
        <a:buNone/>
        <a:defRPr sz="567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8036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520" kern="1200">
          <a:solidFill>
            <a:schemeClr val="tx2"/>
          </a:solidFill>
          <a:latin typeface="+mn-lt"/>
          <a:ea typeface="+mn-ea"/>
          <a:cs typeface="+mn-cs"/>
        </a:defRPr>
      </a:lvl1pPr>
      <a:lvl2pPr marL="624078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310" kern="1200">
          <a:solidFill>
            <a:schemeClr val="tx2"/>
          </a:solidFill>
          <a:latin typeface="+mn-lt"/>
          <a:ea typeface="+mn-ea"/>
          <a:cs typeface="+mn-cs"/>
        </a:defRPr>
      </a:lvl2pPr>
      <a:lvl3pPr marL="91211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>
          <a:solidFill>
            <a:schemeClr val="tx2"/>
          </a:solidFill>
          <a:latin typeface="+mn-lt"/>
          <a:ea typeface="+mn-ea"/>
          <a:cs typeface="+mn-cs"/>
        </a:defRPr>
      </a:lvl4pPr>
      <a:lvl5pPr marL="144018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28216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6pPr>
      <a:lvl7pPr marL="19970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7pPr>
      <a:lvl8pPr marL="2304288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8pPr>
      <a:lvl9pPr marL="259232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3733" cy="16802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720090"/>
            <a:ext cx="8613815" cy="40805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4675" y="6519215"/>
            <a:ext cx="2436231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0082" y="6519215"/>
            <a:ext cx="5565180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824" y="5971947"/>
            <a:ext cx="87008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0"/>
            <a:ext cx="8613815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9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xStyles>
    <p:titleStyle>
      <a:lvl1pPr algn="l" defTabSz="960120" rtl="0" eaLnBrk="1" latinLnBrk="0" hangingPunct="1">
        <a:spcBef>
          <a:spcPct val="0"/>
        </a:spcBef>
        <a:buNone/>
        <a:defRPr sz="567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8036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520" kern="1200">
          <a:solidFill>
            <a:schemeClr val="tx2"/>
          </a:solidFill>
          <a:latin typeface="+mn-lt"/>
          <a:ea typeface="+mn-ea"/>
          <a:cs typeface="+mn-cs"/>
        </a:defRPr>
      </a:lvl1pPr>
      <a:lvl2pPr marL="624078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310" kern="1200">
          <a:solidFill>
            <a:schemeClr val="tx2"/>
          </a:solidFill>
          <a:latin typeface="+mn-lt"/>
          <a:ea typeface="+mn-ea"/>
          <a:cs typeface="+mn-cs"/>
        </a:defRPr>
      </a:lvl2pPr>
      <a:lvl3pPr marL="91211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>
          <a:solidFill>
            <a:schemeClr val="tx2"/>
          </a:solidFill>
          <a:latin typeface="+mn-lt"/>
          <a:ea typeface="+mn-ea"/>
          <a:cs typeface="+mn-cs"/>
        </a:defRPr>
      </a:lvl4pPr>
      <a:lvl5pPr marL="144018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28216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6pPr>
      <a:lvl7pPr marL="19970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7pPr>
      <a:lvl8pPr marL="2304288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8pPr>
      <a:lvl9pPr marL="259232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0082" y="4800600"/>
            <a:ext cx="7743733" cy="16802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082" y="720090"/>
            <a:ext cx="8613815" cy="40805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4675" y="6519215"/>
            <a:ext cx="2436231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9C852D4E-6636-4DA3-B9BB-69F7574BE421}" type="datetimeFigureOut">
              <a:rPr lang="fr-FR" smtClean="0">
                <a:solidFill>
                  <a:srgbClr val="303030">
                    <a:lumMod val="90000"/>
                    <a:lumOff val="10000"/>
                  </a:srgb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srgbClr val="303030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0082" y="6519215"/>
            <a:ext cx="5565180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srgbClr val="303030">
                  <a:lumMod val="90000"/>
                  <a:lumOff val="10000"/>
                </a:srgbClr>
              </a:solidFill>
              <a:latin typeface="Times New Roma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0824" y="5971947"/>
            <a:ext cx="87008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defTabSz="96012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1539A5D7-A952-440C-A841-A299D5F65B49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cs typeface="+mn-cs"/>
              </a:rPr>
              <a:pPr defTabSz="96012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4" y="0"/>
            <a:ext cx="8613815" cy="400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484" y="6480810"/>
            <a:ext cx="8613815" cy="28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5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l" defTabSz="960120" rtl="0" eaLnBrk="1" latinLnBrk="0" hangingPunct="1">
        <a:spcBef>
          <a:spcPct val="0"/>
        </a:spcBef>
        <a:buNone/>
        <a:defRPr sz="567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8036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520" kern="1200">
          <a:solidFill>
            <a:schemeClr val="tx2"/>
          </a:solidFill>
          <a:latin typeface="+mn-lt"/>
          <a:ea typeface="+mn-ea"/>
          <a:cs typeface="+mn-cs"/>
        </a:defRPr>
      </a:lvl1pPr>
      <a:lvl2pPr marL="624078" indent="-288036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310" kern="1200">
          <a:solidFill>
            <a:schemeClr val="tx2"/>
          </a:solidFill>
          <a:latin typeface="+mn-lt"/>
          <a:ea typeface="+mn-ea"/>
          <a:cs typeface="+mn-cs"/>
        </a:defRPr>
      </a:lvl2pPr>
      <a:lvl3pPr marL="91211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>
          <a:solidFill>
            <a:schemeClr val="tx2"/>
          </a:solidFill>
          <a:latin typeface="+mn-lt"/>
          <a:ea typeface="+mn-ea"/>
          <a:cs typeface="+mn-cs"/>
        </a:defRPr>
      </a:lvl4pPr>
      <a:lvl5pPr marL="144018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9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28216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6pPr>
      <a:lvl7pPr marL="1997050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7pPr>
      <a:lvl8pPr marL="2304288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8pPr>
      <a:lvl9pPr marL="2592324" indent="-240030" algn="l" defTabSz="9601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8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17818" y="383382"/>
            <a:ext cx="9005352" cy="1391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17818" y="1916906"/>
            <a:ext cx="9005352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17818" y="6674168"/>
            <a:ext cx="234922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0808EC7C-12C2-4113-8A18-B62AC5E86B9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08/02/2024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58578" y="6674168"/>
            <a:ext cx="352383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73948" y="6674168"/>
            <a:ext cx="2349222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309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A0B12DD3-C2CF-4AD2-8502-4B812FD4DD9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83092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36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</p:sldLayoutIdLst>
  <p:txStyles>
    <p:titleStyle>
      <a:lvl1pPr algn="l" defTabSz="783092" rtl="0" eaLnBrk="1" latinLnBrk="0" hangingPunct="1">
        <a:lnSpc>
          <a:spcPct val="90000"/>
        </a:lnSpc>
        <a:spcBef>
          <a:spcPct val="0"/>
        </a:spcBef>
        <a:buNone/>
        <a:defRPr sz="37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773" indent="-195773" algn="l" defTabSz="783092" rtl="0" eaLnBrk="1" latinLnBrk="0" hangingPunct="1">
        <a:lnSpc>
          <a:spcPct val="90000"/>
        </a:lnSpc>
        <a:spcBef>
          <a:spcPts val="856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587319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2pPr>
      <a:lvl3pPr marL="978865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713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1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4pPr>
      <a:lvl5pPr marL="1761957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5pPr>
      <a:lvl6pPr marL="2153503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6pPr>
      <a:lvl7pPr marL="2545050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7pPr>
      <a:lvl8pPr marL="2936596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8pPr>
      <a:lvl9pPr marL="3328142" indent="-195773" algn="l" defTabSz="783092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1pPr>
      <a:lvl2pPr marL="391546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2pPr>
      <a:lvl3pPr marL="783092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3pPr>
      <a:lvl4pPr marL="1174638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4pPr>
      <a:lvl5pPr marL="1566184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5pPr>
      <a:lvl6pPr marL="1957730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6pPr>
      <a:lvl7pPr marL="2349276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7pPr>
      <a:lvl8pPr marL="2740823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8pPr>
      <a:lvl9pPr marL="3132369" algn="l" defTabSz="783092" rtl="0" eaLnBrk="1" latinLnBrk="0" hangingPunct="1">
        <a:defRPr sz="15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40030"/>
            <a:ext cx="2262214" cy="6970559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3317" y="299"/>
            <a:ext cx="2229183" cy="7195616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08820" cy="7200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108" y="655315"/>
            <a:ext cx="7523814" cy="1344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7929" y="2240280"/>
            <a:ext cx="7526994" cy="4080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4840" y="6441844"/>
            <a:ext cx="875084" cy="388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DE3F60-6BCF-40B6-A818-4D2ECF40CE36}" type="datetimeFigureOut">
              <a:rPr lang="fr-FR" smtClean="0"/>
              <a:pPr>
                <a:defRPr/>
              </a:pPr>
              <a:t>08/02/2024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7928" y="6442600"/>
            <a:ext cx="6527317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83741" y="827173"/>
            <a:ext cx="667951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8E540A00-4B13-4145-91EC-1A38F134103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69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  <p:sldLayoutId id="2147484620" r:id="rId15"/>
    <p:sldLayoutId id="2147484621" r:id="rId16"/>
    <p:sldLayoutId id="2147484622" r:id="rId17"/>
  </p:sldLayoutIdLst>
  <p:txStyles>
    <p:titleStyle>
      <a:lvl1pPr algn="l" defTabSz="480060" rtl="0" eaLnBrk="1" latinLnBrk="0" hangingPunct="1">
        <a:spcBef>
          <a:spcPct val="0"/>
        </a:spcBef>
        <a:buNone/>
        <a:defRPr sz="378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45" indent="-360045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9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0098" indent="-300038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015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8021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6027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4033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2039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0045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080510" indent="-240030" algn="l" defTabSz="480060" rtl="0" eaLnBrk="1" latinLnBrk="0" hangingPunct="1">
        <a:spcBef>
          <a:spcPts val="10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48006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isep.fr/ressources/univers-formation/formations/post-bac/deust-preparateur-technicien-en-pharmaci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818" y="720130"/>
            <a:ext cx="9005352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426" b="1" dirty="0"/>
              <a:t>Rentrée 2024/2025, informations aux parents</a:t>
            </a:r>
            <a:br>
              <a:rPr lang="fr-FR" sz="3426" b="1" dirty="0"/>
            </a:br>
            <a:r>
              <a:rPr lang="fr-FR" sz="4400" b="1" dirty="0"/>
              <a:t>L’entrée en 1</a:t>
            </a:r>
            <a:r>
              <a:rPr lang="fr-FR" sz="4400" b="1" baseline="30000" dirty="0"/>
              <a:t>ère</a:t>
            </a:r>
            <a:br>
              <a:rPr lang="fr-FR" sz="4400" b="1" dirty="0"/>
            </a:br>
            <a:endParaRPr lang="fr-FR" sz="4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466711" y="5573673"/>
            <a:ext cx="8042046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83092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98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LYCEE HONORE D’ESTIENNE D’ORVES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301AF89-FDD2-41F5-8943-A5E4BB2DD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02" y="1872258"/>
            <a:ext cx="7776864" cy="2592288"/>
          </a:xfrm>
        </p:spPr>
      </p:pic>
    </p:spTree>
    <p:extLst>
      <p:ext uri="{BB962C8B-B14F-4D97-AF65-F5344CB8AC3E}">
        <p14:creationId xmlns:p14="http://schemas.microsoft.com/office/powerpoint/2010/main" val="27094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252883" y="206900"/>
            <a:ext cx="8261126" cy="864095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6">
                    <a:lumMod val="75000"/>
                  </a:schemeClr>
                </a:solidFill>
              </a:rPr>
              <a:t>La voie générale…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548086" y="1944266"/>
          <a:ext cx="4745355" cy="1792224"/>
        </p:xfrm>
        <a:graphic>
          <a:graphicData uri="http://schemas.openxmlformats.org/drawingml/2006/table">
            <a:tbl>
              <a:tblPr/>
              <a:tblGrid>
                <a:gridCol w="285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Première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Terminale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Français (en première seulement) 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 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Philosophie (en terminale seulement) 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 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Enseignement Moral et civique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0h30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0h30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Histoire géographie 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3 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3 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Langue vivante A et langue vivante B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4h30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Education physique et sportive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Enseignement scientifique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16h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15h30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88670"/>
              </p:ext>
            </p:extLst>
          </p:nvPr>
        </p:nvGraphicFramePr>
        <p:xfrm>
          <a:off x="1252883" y="3960490"/>
          <a:ext cx="5040558" cy="2598547"/>
        </p:xfrm>
        <a:graphic>
          <a:graphicData uri="http://schemas.openxmlformats.org/drawingml/2006/table">
            <a:tbl>
              <a:tblPr/>
              <a:tblGrid>
                <a:gridCol w="214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 Carquefou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Première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Terminale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Sciences économiques et sociales </a:t>
                      </a:r>
                      <a:endParaRPr lang="fr-FR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Histoire géographie, géopolitique et sciences politiques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Humanités, littérature et philosophie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Langues, littératures et cultures étrangères Anglais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Mathématiques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Physique-chimie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Sciences de la Vie et de la Terre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Sciences de l'ingénieur 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Numérique et sciences informatiques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6h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12h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12h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6444630" y="1944266"/>
            <a:ext cx="338437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b="1" dirty="0"/>
              <a:t>Enseignements communs</a:t>
            </a:r>
          </a:p>
          <a:p>
            <a:pPr>
              <a:buNone/>
            </a:pPr>
            <a:r>
              <a:rPr lang="fr-FR" dirty="0"/>
              <a:t>16h00 en 1</a:t>
            </a:r>
            <a:r>
              <a:rPr lang="fr-FR" baseline="30000" dirty="0"/>
              <a:t>ère</a:t>
            </a:r>
            <a:r>
              <a:rPr lang="fr-FR" dirty="0"/>
              <a:t> – 15h30 en Ter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88646" y="3960490"/>
            <a:ext cx="295232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b="1" dirty="0"/>
              <a:t>Enseignements de spécialité</a:t>
            </a:r>
          </a:p>
          <a:p>
            <a:pPr>
              <a:buNone/>
            </a:pPr>
            <a:r>
              <a:rPr lang="fr-FR" dirty="0"/>
              <a:t>12h00 en 1ère : </a:t>
            </a:r>
            <a:br>
              <a:rPr lang="fr-FR" dirty="0"/>
            </a:br>
            <a:r>
              <a:rPr lang="fr-FR" i="1" dirty="0"/>
              <a:t>3 enseignements de spécialité (3x4h00)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r>
              <a:rPr lang="fr-FR" dirty="0"/>
              <a:t>12h00 en terminale :</a:t>
            </a:r>
          </a:p>
          <a:p>
            <a:pPr>
              <a:buNone/>
            </a:pPr>
            <a:r>
              <a:rPr lang="fr-FR" i="1" dirty="0"/>
              <a:t>2 enseignements de spécialité parmi les 3 choisis en 1</a:t>
            </a:r>
            <a:r>
              <a:rPr lang="fr-FR" i="1" baseline="30000" dirty="0"/>
              <a:t>ère</a:t>
            </a:r>
            <a:r>
              <a:rPr lang="fr-FR" i="1" dirty="0"/>
              <a:t> (2x6h00)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48086" y="129619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fr-FR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Elle s’adresse à des élèves qui envisagent de faire des études longues (LMD)</a:t>
            </a:r>
            <a:endParaRPr lang="fr-F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494" y="504106"/>
            <a:ext cx="4932634" cy="86325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b="1" i="1" dirty="0">
                <a:solidFill>
                  <a:schemeClr val="tx2">
                    <a:lumMod val="75000"/>
                  </a:schemeClr>
                </a:solidFill>
              </a:rPr>
              <a:t>Choisir les enseignements de spécialité…</a:t>
            </a:r>
            <a:endParaRPr lang="fr-FR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60054" y="216074"/>
            <a:ext cx="3816424" cy="86325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100803" tIns="50402" rIns="100803" bIns="50402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Série générale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476078" y="2304306"/>
            <a:ext cx="3240360" cy="91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L’intérêt, l’appétence des élèves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(A envisager sur le cycle terminal : 1</a:t>
            </a:r>
            <a:r>
              <a:rPr kumimoji="0" lang="fr-FR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ère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et terminale)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rot="16200000">
            <a:off x="5442050" y="1290663"/>
            <a:ext cx="371475" cy="1390650"/>
          </a:xfrm>
          <a:prstGeom prst="curvedLeftArrow">
            <a:avLst>
              <a:gd name="adj1" fmla="val 74872"/>
              <a:gd name="adj2" fmla="val 149744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660654" y="2304306"/>
            <a:ext cx="3168352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Les perspectives de réussite (capacités, compétences, connaissances…)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276278" y="3888482"/>
            <a:ext cx="4968552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 projet post-bac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(A envisager sur le cycle terminal : 1</a:t>
            </a:r>
            <a:r>
              <a:rPr kumimoji="0" lang="fr-FR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ère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et terminale)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 rot="9948257">
            <a:off x="2536152" y="3341825"/>
            <a:ext cx="371475" cy="1057275"/>
          </a:xfrm>
          <a:prstGeom prst="curvedLeftArrow">
            <a:avLst>
              <a:gd name="adj1" fmla="val 56923"/>
              <a:gd name="adj2" fmla="val 113846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8460854" y="3456434"/>
            <a:ext cx="371475" cy="1046163"/>
          </a:xfrm>
          <a:prstGeom prst="curvedLeftArrow">
            <a:avLst>
              <a:gd name="adj1" fmla="val 56325"/>
              <a:gd name="adj2" fmla="val 112650"/>
              <a:gd name="adj3" fmla="val 33333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1116038" y="5472658"/>
            <a:ext cx="771525" cy="398463"/>
          </a:xfrm>
          <a:prstGeom prst="rightArrow">
            <a:avLst>
              <a:gd name="adj1" fmla="val 50000"/>
              <a:gd name="adj2" fmla="val 48406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116038" y="6480770"/>
            <a:ext cx="771525" cy="398463"/>
          </a:xfrm>
          <a:prstGeom prst="rightArrow">
            <a:avLst>
              <a:gd name="adj1" fmla="val 50000"/>
              <a:gd name="adj2" fmla="val 48406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980134" y="6480770"/>
            <a:ext cx="8208912" cy="44132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La capacité de mise en œuvre du lycée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980134" y="5472658"/>
            <a:ext cx="8181999" cy="44132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spcAft>
                <a:spcPts val="1000"/>
              </a:spcAft>
              <a:buNone/>
            </a:pPr>
            <a:r>
              <a:rPr kumimoji="0" 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 renseigner , se cultiver, construire son projet d’orientation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116038" y="5976714"/>
            <a:ext cx="771525" cy="398463"/>
          </a:xfrm>
          <a:prstGeom prst="rightArrow">
            <a:avLst>
              <a:gd name="adj1" fmla="val 50000"/>
              <a:gd name="adj2" fmla="val 48406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980134" y="5976714"/>
            <a:ext cx="8181999" cy="44132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>
              <a:spcBef>
                <a:spcPct val="0"/>
              </a:spcBef>
              <a:spcAft>
                <a:spcPts val="1000"/>
              </a:spcAft>
              <a:buNone/>
            </a:pPr>
            <a:r>
              <a:rPr lang="fr-FR" sz="1600" b="1" dirty="0">
                <a:latin typeface="Calibri" pitchFamily="34" charset="0"/>
                <a:cs typeface="Arial" pitchFamily="34" charset="0"/>
              </a:rPr>
              <a:t>Des enseignements de spécialité évalués dans l’obtention du baccalauréat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6D07FD-D025-4200-ACEB-9E23C104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40988" cy="72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15DD45-907A-4E7C-B1E1-BCFF63B39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00"/>
            <a:ext cx="10440988" cy="72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6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37640" y="1105373"/>
            <a:ext cx="8161020" cy="1543526"/>
          </a:xfrm>
        </p:spPr>
        <p:txBody>
          <a:bodyPr>
            <a:normAutofit fontScale="90000"/>
          </a:bodyPr>
          <a:lstStyle/>
          <a:p>
            <a:pPr algn="ctr"/>
            <a:br>
              <a:rPr lang="fr-FR" dirty="0"/>
            </a:br>
            <a:r>
              <a:rPr lang="fr-FR" b="1" dirty="0"/>
              <a:t> </a:t>
            </a:r>
            <a:br>
              <a:rPr lang="fr-FR" dirty="0"/>
            </a:br>
            <a:r>
              <a:rPr lang="fr-FR" b="1" dirty="0"/>
              <a:t>	</a:t>
            </a:r>
            <a:br>
              <a:rPr lang="fr-FR" dirty="0"/>
            </a:br>
            <a:br>
              <a:rPr lang="fr-FR" dirty="0"/>
            </a:br>
            <a:r>
              <a:rPr lang="fr-FR" sz="4200" b="1" dirty="0"/>
              <a:t>Classe de Première</a:t>
            </a:r>
            <a:br>
              <a:rPr lang="fr-FR" sz="4200" b="1" dirty="0"/>
            </a:br>
            <a:r>
              <a:rPr lang="fr-FR" sz="4200" b="1" dirty="0"/>
              <a:t>Enseignement de spécialité</a:t>
            </a:r>
            <a:endParaRPr lang="fr-FR" sz="4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93724" y="3222408"/>
            <a:ext cx="6720840" cy="1840230"/>
          </a:xfrm>
        </p:spPr>
        <p:txBody>
          <a:bodyPr/>
          <a:lstStyle/>
          <a:p>
            <a:pPr algn="ctr"/>
            <a:r>
              <a:rPr lang="fr-FR" b="1" dirty="0"/>
              <a:t>HISTOIRE-GÉOGRAPHIE,</a:t>
            </a:r>
            <a:br>
              <a:rPr lang="fr-FR" dirty="0"/>
            </a:br>
            <a:r>
              <a:rPr lang="fr-FR" b="1" dirty="0"/>
              <a:t>GÉOPOLITIQUE ET SCIENCES POLITIQUES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70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3249" y="5112618"/>
            <a:ext cx="7863274" cy="1226560"/>
          </a:xfrm>
        </p:spPr>
        <p:txBody>
          <a:bodyPr>
            <a:noAutofit/>
          </a:bodyPr>
          <a:lstStyle/>
          <a:p>
            <a:r>
              <a:rPr lang="fr-FR" sz="3360" dirty="0"/>
              <a:t>Contenus : « Acquérir des clés de compréhension du monde contemporain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994" y="720090"/>
            <a:ext cx="7920990" cy="4392528"/>
          </a:xfrm>
        </p:spPr>
        <p:txBody>
          <a:bodyPr>
            <a:normAutofit/>
          </a:bodyPr>
          <a:lstStyle/>
          <a:p>
            <a:r>
              <a:rPr lang="fr-FR" sz="2100" b="1" dirty="0"/>
              <a:t>Clés de compréhension du monde contemporain : </a:t>
            </a:r>
          </a:p>
          <a:p>
            <a:pPr marL="0" indent="0">
              <a:buNone/>
            </a:pPr>
            <a:r>
              <a:rPr lang="fr-FR" sz="2100" dirty="0"/>
              <a:t>des enjeux politiques, sociaux et économiques majeurs</a:t>
            </a:r>
          </a:p>
          <a:p>
            <a:pPr marL="0" indent="0">
              <a:buNone/>
            </a:pPr>
            <a:r>
              <a:rPr lang="fr-FR" sz="2100" dirty="0"/>
              <a:t>réflexion sur les relations internationales </a:t>
            </a:r>
          </a:p>
          <a:p>
            <a:pPr marL="0" indent="0">
              <a:buNone/>
            </a:pPr>
            <a:endParaRPr lang="fr-FR" sz="2100" dirty="0"/>
          </a:p>
          <a:p>
            <a:r>
              <a:rPr lang="fr-FR" sz="2100" b="1" dirty="0"/>
              <a:t>Dans une perspective historique et géographique : </a:t>
            </a:r>
          </a:p>
          <a:p>
            <a:pPr marL="0" indent="0">
              <a:buNone/>
            </a:pPr>
            <a:r>
              <a:rPr lang="fr-FR" sz="2100" b="1" dirty="0"/>
              <a:t>influences</a:t>
            </a:r>
            <a:r>
              <a:rPr lang="fr-FR" sz="2100" dirty="0"/>
              <a:t> et évolutions majeures d’une question</a:t>
            </a:r>
          </a:p>
          <a:p>
            <a:pPr marL="0" indent="0">
              <a:buNone/>
            </a:pPr>
            <a:r>
              <a:rPr lang="fr-FR" sz="2100" dirty="0"/>
              <a:t>comparaison et diversification des points de vue</a:t>
            </a:r>
          </a:p>
          <a:p>
            <a:pPr marL="0" indent="0">
              <a:buNone/>
            </a:pPr>
            <a:endParaRPr lang="fr-FR" sz="2100" dirty="0"/>
          </a:p>
          <a:p>
            <a:r>
              <a:rPr lang="fr-FR" sz="2100" b="1" dirty="0"/>
              <a:t>Des sujets peu abordés jusque-là :</a:t>
            </a:r>
          </a:p>
          <a:p>
            <a:pPr marL="0" indent="0">
              <a:buNone/>
            </a:pPr>
            <a:r>
              <a:rPr lang="fr-FR" sz="2100" dirty="0"/>
              <a:t>approfondissement des connaissances historiques et géographiques</a:t>
            </a:r>
          </a:p>
          <a:p>
            <a:pPr marL="0" indent="0">
              <a:buNone/>
            </a:pPr>
            <a:r>
              <a:rPr lang="fr-FR" sz="2100" dirty="0"/>
              <a:t>initiation à la science politique et à la géopolitique</a:t>
            </a:r>
          </a:p>
          <a:p>
            <a:pPr marL="0" indent="0">
              <a:buNone/>
            </a:pPr>
            <a:endParaRPr lang="fr-FR" sz="2100" dirty="0"/>
          </a:p>
          <a:p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239142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994" y="5717485"/>
            <a:ext cx="7856528" cy="763325"/>
          </a:xfrm>
        </p:spPr>
        <p:txBody>
          <a:bodyPr>
            <a:noAutofit/>
          </a:bodyPr>
          <a:lstStyle/>
          <a:p>
            <a:r>
              <a:rPr lang="fr-FR" sz="3360" dirty="0"/>
              <a:t>Extrait du projet de programme - Sommaire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219994" y="720090"/>
            <a:ext cx="7920990" cy="4619353"/>
          </a:xfrm>
        </p:spPr>
        <p:txBody>
          <a:bodyPr>
            <a:noAutofit/>
          </a:bodyPr>
          <a:lstStyle/>
          <a:p>
            <a:r>
              <a:rPr lang="fr-FR" sz="2940" dirty="0"/>
              <a:t>Th 1 – Comprendre un régime politique : la démocratie</a:t>
            </a:r>
          </a:p>
          <a:p>
            <a:r>
              <a:rPr lang="fr-FR" sz="2940" dirty="0"/>
              <a:t>Th 2 – Analyser les ressorts et les dynamiques des puissances internationales</a:t>
            </a:r>
          </a:p>
          <a:p>
            <a:r>
              <a:rPr lang="fr-FR" sz="2940" dirty="0"/>
              <a:t>Th 3 – Etudier les divisions politiques du monde : les frontières</a:t>
            </a:r>
          </a:p>
          <a:p>
            <a:r>
              <a:rPr lang="fr-FR" sz="2940" dirty="0"/>
              <a:t>Th 4 – S’informer : un regard critique sur les sources et les modes de communication</a:t>
            </a:r>
          </a:p>
          <a:p>
            <a:r>
              <a:rPr lang="fr-FR" sz="2940" dirty="0"/>
              <a:t>Th 5 – Analyser les relations entre Etats et religions</a:t>
            </a:r>
          </a:p>
        </p:txBody>
      </p:sp>
    </p:spTree>
    <p:extLst>
      <p:ext uri="{BB962C8B-B14F-4D97-AF65-F5344CB8AC3E}">
        <p14:creationId xmlns:p14="http://schemas.microsoft.com/office/powerpoint/2010/main" val="4211755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1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4792" y="16193"/>
            <a:ext cx="9971405" cy="71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97" y="0"/>
            <a:ext cx="9514205" cy="68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478" y="1949690"/>
            <a:ext cx="9005352" cy="468052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2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élèves curieux et désireux d’approfondir leur maîtrise de la langue anglaise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Enseignement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activités et supports variés (en CO, CE, EO, EE)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développer l’autonomie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favoriser la coopération et l’interaction</a:t>
            </a:r>
          </a:p>
          <a:p>
            <a:pPr marL="0" lv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Horaires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 :   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(Tronc commun : 2,5 heures)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+ Enseignement de spécialité :  4 heures en Première 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6 heures en Terminale</a:t>
            </a:r>
          </a:p>
          <a:p>
            <a:pPr marL="0" indent="0"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Niveau visé: B2 (autonome) en Première et C1 (indépendant) en Terminale</a:t>
            </a:r>
          </a:p>
          <a:p>
            <a:pPr marL="0" indent="0"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certification (Cambridge English) en Terminale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comprendre et analyser les enjeux du monde anglophone contemporain.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gagner en aisance à l’oral et à l’écrit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Poursuites d’études: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un apport précieux pour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toutes les formations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et des </a:t>
            </a: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débouchés multiples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: études universitaires (langues, droit, sciences…), classes préparatoires (littéraires, économiques, scientifiques), écoles d’ingénieurs, sciences politiques, écoles de commerce, communication, journalisme… </a:t>
            </a:r>
          </a:p>
          <a:p>
            <a:pPr marL="0" indent="0">
              <a:buNone/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Ouverture vers la mobilité internationale</a:t>
            </a:r>
          </a:p>
        </p:txBody>
      </p:sp>
      <p:pic>
        <p:nvPicPr>
          <p:cNvPr id="1028" name="Picture 4" descr="AMC image 2.JPG">
            <a:extLst>
              <a:ext uri="{FF2B5EF4-FFF2-40B4-BE49-F238E27FC236}">
                <a16:creationId xmlns:a16="http://schemas.microsoft.com/office/drawing/2014/main" id="{A5D6D961-7BD2-4C23-8F1D-2515210C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8" y="216074"/>
            <a:ext cx="9005352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A364B2-E0C4-43CE-9DEC-1A2C023A314E}"/>
              </a:ext>
            </a:extLst>
          </p:cNvPr>
          <p:cNvSpPr txBox="1"/>
          <p:nvPr/>
        </p:nvSpPr>
        <p:spPr>
          <a:xfrm>
            <a:off x="2268166" y="828203"/>
            <a:ext cx="633670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400" b="1" dirty="0"/>
              <a:t>Spécialité Anglais Monde Contemporain</a:t>
            </a:r>
          </a:p>
        </p:txBody>
      </p:sp>
    </p:spTree>
    <p:extLst>
      <p:ext uri="{BB962C8B-B14F-4D97-AF65-F5344CB8AC3E}">
        <p14:creationId xmlns:p14="http://schemas.microsoft.com/office/powerpoint/2010/main" val="131517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7369" y="120377"/>
            <a:ext cx="9005352" cy="139184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b="1" dirty="0">
                <a:solidFill>
                  <a:schemeClr val="tx2">
                    <a:lumMod val="75000"/>
                  </a:schemeClr>
                </a:solidFill>
              </a:rPr>
              <a:t>A l’issue de la seconde…</a:t>
            </a:r>
            <a:endParaRPr lang="fr-FR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265730" y="1512218"/>
            <a:ext cx="8457440" cy="3008362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90723" indent="0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série générale</a:t>
            </a: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Décision de l’établissement dans un dialogue avec la famille</a:t>
            </a: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Choix de 3 enseignements de spécialité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None/>
              <a:defRPr/>
            </a:pPr>
            <a:endParaRPr lang="fr-F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0723" indent="0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None/>
              <a:defRPr/>
            </a:pP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série technologique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Affectation par l’inspection académique (commission d’affectation)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Choix d’une série technologique (ST2S, STL, ST2A, STI2D, STMG, STHR)</a:t>
            </a:r>
            <a:endParaRPr lang="fr-FR" sz="35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fr-FR" sz="3200" b="1" dirty="0">
              <a:solidFill>
                <a:srgbClr val="0070C0"/>
              </a:solidFill>
            </a:endParaRP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fr-FR" sz="3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65730" y="4608562"/>
            <a:ext cx="8456990" cy="1800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90723" marR="0" lvl="0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Pct val="80000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La voie</a:t>
            </a:r>
            <a:r>
              <a:rPr kumimoji="0" lang="fr-FR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professionnelle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1</a:t>
            </a:r>
            <a:r>
              <a:rPr lang="fr-FR" sz="2600" baseline="30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ère</a:t>
            </a:r>
            <a:r>
              <a:rPr lang="fr-FR" sz="26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professionnelle : commission d’affectation départementale</a:t>
            </a: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+mn-lt"/>
              <a:cs typeface="+mn-cs"/>
            </a:endParaRPr>
          </a:p>
          <a:p>
            <a:pPr marL="403214" indent="-312491" algn="l" fontAlgn="auto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2</a:t>
            </a:r>
            <a:r>
              <a:rPr lang="fr-FR" sz="2600" baseline="30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nde</a:t>
            </a:r>
            <a:r>
              <a:rPr lang="fr-FR" sz="26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professionnelle : </a:t>
            </a:r>
            <a:r>
              <a:rPr lang="fr-FR" sz="2300" dirty="0">
                <a:solidFill>
                  <a:schemeClr val="accent2">
                    <a:lumMod val="50000"/>
                  </a:schemeClr>
                </a:solidFill>
              </a:rPr>
              <a:t>commission d’affectation départementale</a:t>
            </a:r>
            <a:endParaRPr lang="fr-FR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403214" lvl="0" indent="-312491" algn="l" fontAlgn="auto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Apprentissage : démarche de la famille pour trouver un employeur et le</a:t>
            </a:r>
            <a:r>
              <a:rPr kumimoji="0" lang="fr-FR" sz="26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uLnTx/>
                <a:uFillTx/>
                <a:latin typeface="+mn-lt"/>
                <a:ea typeface="+mn-ea"/>
                <a:cs typeface="+mn-cs"/>
              </a:rPr>
              <a:t> CFA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3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6B1469-3A23-41FC-BEED-9650ADF3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40988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9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6A14E4-2057-4852-8703-BBFA5493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76906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 15">
            <a:extLst>
              <a:ext uri="{FF2B5EF4-FFF2-40B4-BE49-F238E27FC236}">
                <a16:creationId xmlns:a16="http://schemas.microsoft.com/office/drawing/2014/main" id="{84FD4271-8795-4E20-8B06-F59D928AB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678594"/>
              </p:ext>
            </p:extLst>
          </p:nvPr>
        </p:nvGraphicFramePr>
        <p:xfrm>
          <a:off x="-16936" y="0"/>
          <a:ext cx="10457924" cy="721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4" imgW="11343968" imgH="8020010" progId="Acrobat.Document.DC">
                  <p:embed/>
                </p:oleObj>
              </mc:Choice>
              <mc:Fallback>
                <p:oleObj name="Acrobat Document" r:id="rId4" imgW="11343968" imgH="802001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6936" y="0"/>
                        <a:ext cx="10457924" cy="7214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37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66" y="144066"/>
            <a:ext cx="962932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11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2194D1-84EA-4905-92DA-F131D7E1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40988" cy="71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62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609494F-6032-44BF-8B6B-8B945F0B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r="19834"/>
          <a:stretch/>
        </p:blipFill>
        <p:spPr>
          <a:xfrm>
            <a:off x="5076480" y="14494"/>
            <a:ext cx="5364508" cy="63625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E8663B-BA76-4B41-B7E1-9C6B92F7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351" y="225089"/>
            <a:ext cx="4113739" cy="1296143"/>
          </a:xfrm>
        </p:spPr>
        <p:txBody>
          <a:bodyPr>
            <a:normAutofit/>
          </a:bodyPr>
          <a:lstStyle/>
          <a:p>
            <a:r>
              <a:rPr lang="fr-FR" sz="3400" b="1" u="sng" dirty="0">
                <a:solidFill>
                  <a:srgbClr val="000000"/>
                </a:solidFill>
                <a:latin typeface="AR ESSENCE" panose="02000000000000000000" pitchFamily="2" charset="0"/>
              </a:rPr>
              <a:t>La spécialité SVT apporte aux élèves :</a:t>
            </a:r>
            <a:endParaRPr lang="fr-FR" sz="3400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19EBE-C226-44C3-A086-D0852F3D9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42" y="1453518"/>
            <a:ext cx="5112566" cy="517556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r-FR" sz="2000" dirty="0"/>
              <a:t> - une </a:t>
            </a:r>
            <a:r>
              <a:rPr lang="fr-FR" sz="2000" b="1" dirty="0"/>
              <a:t>culture scientifique </a:t>
            </a:r>
            <a:r>
              <a:rPr lang="fr-FR" sz="2000" dirty="0"/>
              <a:t>élargie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 - des </a:t>
            </a:r>
            <a:r>
              <a:rPr lang="fr-FR" sz="2000" b="1" dirty="0"/>
              <a:t>savoirs faire </a:t>
            </a:r>
            <a:r>
              <a:rPr lang="fr-FR" sz="2000" dirty="0"/>
              <a:t>expérimentaux (2h de cours et 2h de TP par semaine)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 - des </a:t>
            </a:r>
            <a:r>
              <a:rPr lang="fr-FR" sz="2000" b="1" dirty="0"/>
              <a:t>savoirs être </a:t>
            </a:r>
            <a:r>
              <a:rPr lang="fr-FR" sz="2000" dirty="0"/>
              <a:t>: agir en citoyen responsable de sa santé et la planète </a:t>
            </a:r>
          </a:p>
          <a:p>
            <a:pPr>
              <a:lnSpc>
                <a:spcPct val="90000"/>
              </a:lnSpc>
            </a:pPr>
            <a:r>
              <a:rPr lang="fr-FR" sz="2000" dirty="0"/>
              <a:t> - un développement de leur </a:t>
            </a:r>
            <a:r>
              <a:rPr lang="fr-FR" sz="2000" b="1" dirty="0"/>
              <a:t>esprit critique, </a:t>
            </a:r>
            <a:r>
              <a:rPr lang="fr-FR" sz="2000" dirty="0"/>
              <a:t>de leurs capacités </a:t>
            </a:r>
            <a:r>
              <a:rPr lang="fr-FR" sz="2000" b="1" dirty="0"/>
              <a:t>d’analyse et d’argumentation</a:t>
            </a:r>
          </a:p>
          <a:p>
            <a:pPr>
              <a:lnSpc>
                <a:spcPct val="90000"/>
              </a:lnSpc>
            </a:pPr>
            <a:endParaRPr lang="fr-FR" sz="2000" b="1" dirty="0"/>
          </a:p>
          <a:p>
            <a:pPr>
              <a:lnSpc>
                <a:spcPct val="90000"/>
              </a:lnSpc>
            </a:pPr>
            <a:r>
              <a:rPr lang="fr-FR" sz="2000" dirty="0"/>
              <a:t> - </a:t>
            </a:r>
            <a:r>
              <a:rPr lang="fr-FR" sz="2000" u="sng" dirty="0"/>
              <a:t>Sur trois thèmes fondamentaux </a:t>
            </a:r>
            <a:r>
              <a:rPr lang="fr-FR" sz="2000" dirty="0"/>
              <a:t>:</a:t>
            </a:r>
          </a:p>
          <a:p>
            <a:pPr>
              <a:lnSpc>
                <a:spcPct val="90000"/>
              </a:lnSpc>
            </a:pPr>
            <a:r>
              <a:rPr lang="fr-FR" sz="2000" b="1" dirty="0"/>
              <a:t>   </a:t>
            </a:r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La Terre, la Vie et l’évolution du Vivant</a:t>
            </a:r>
            <a:endParaRPr lang="fr-FR" sz="2000" dirty="0"/>
          </a:p>
          <a:p>
            <a:pPr>
              <a:lnSpc>
                <a:spcPct val="90000"/>
              </a:lnSpc>
            </a:pPr>
            <a:r>
              <a:rPr lang="fr-FR" sz="2000" b="1" dirty="0"/>
              <a:t>   </a:t>
            </a:r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Les enjeux actuels pour notre planète</a:t>
            </a:r>
            <a:endParaRPr lang="fr-FR" sz="2000" dirty="0"/>
          </a:p>
          <a:p>
            <a:pPr>
              <a:lnSpc>
                <a:spcPct val="90000"/>
              </a:lnSpc>
            </a:pPr>
            <a:r>
              <a:rPr lang="fr-FR" sz="2000" b="1" dirty="0"/>
              <a:t>   </a:t>
            </a:r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Le corps humain et la Santé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88987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17FDEBCE-6FDB-4C65-8F57-48E92217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488" y="1508729"/>
            <a:ext cx="6667500" cy="4619625"/>
          </a:xfrm>
          <a:prstGeom prst="rect">
            <a:avLst/>
          </a:prstGeom>
        </p:spPr>
      </p:pic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539974" y="-33003"/>
            <a:ext cx="9721080" cy="79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ctr" anchorCtr="0">
            <a:noAutofit/>
          </a:bodyPr>
          <a:lstStyle/>
          <a:p>
            <a:pPr algn="ctr">
              <a:buClr>
                <a:srgbClr val="EE7444"/>
              </a:buClr>
              <a:buSzPts val="3200"/>
            </a:pPr>
            <a:r>
              <a:rPr lang="en-US" sz="3200" b="1" dirty="0" err="1">
                <a:solidFill>
                  <a:srgbClr val="0070C0"/>
                </a:solidFill>
              </a:rPr>
              <a:t>Spécialité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0070C0"/>
                </a:solidFill>
              </a:rPr>
              <a:t>N</a:t>
            </a:r>
            <a:r>
              <a:rPr lang="en-US" sz="3200" b="1" dirty="0"/>
              <a:t>umérique et </a:t>
            </a:r>
            <a:r>
              <a:rPr lang="en-US" sz="3200" b="1" dirty="0">
                <a:solidFill>
                  <a:srgbClr val="0070C0"/>
                </a:solidFill>
              </a:rPr>
              <a:t>S</a:t>
            </a:r>
            <a:r>
              <a:rPr lang="en-US" sz="3200" b="1" dirty="0"/>
              <a:t>ciences </a:t>
            </a:r>
            <a:r>
              <a:rPr lang="en-US" sz="3200" b="1" dirty="0" err="1">
                <a:solidFill>
                  <a:srgbClr val="0070C0"/>
                </a:solidFill>
              </a:rPr>
              <a:t>I</a:t>
            </a:r>
            <a:r>
              <a:rPr lang="en-US" sz="3200" b="1" dirty="0" err="1"/>
              <a:t>nformatiques</a:t>
            </a:r>
            <a:r>
              <a:rPr lang="en-US" sz="3200" b="1" dirty="0"/>
              <a:t> </a:t>
            </a:r>
            <a:endParaRPr sz="3200" dirty="0"/>
          </a:p>
        </p:txBody>
      </p:sp>
      <p:sp>
        <p:nvSpPr>
          <p:cNvPr id="40" name="Google Shape;40;p5"/>
          <p:cNvSpPr txBox="1"/>
          <p:nvPr/>
        </p:nvSpPr>
        <p:spPr>
          <a:xfrm>
            <a:off x="9082643" y="6710839"/>
            <a:ext cx="368379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996" tIns="47985" rIns="95996" bIns="47985" anchor="ctr" anchorCtr="0">
            <a:noAutofit/>
          </a:bodyPr>
          <a:lstStyle/>
          <a:p>
            <a:pPr algn="r" defTabSz="9601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</a:pPr>
            <a:fld id="{00000000-1234-1234-1234-123412341234}" type="slidenum">
              <a:rPr lang="en-US" sz="105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 defTabSz="96012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None/>
              </a:pPr>
              <a:t>26</a:t>
            </a:fld>
            <a:endParaRPr sz="147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9480" y="4518634"/>
            <a:ext cx="824470" cy="79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4551" y="1143737"/>
            <a:ext cx="941720" cy="519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2363" y="3475789"/>
            <a:ext cx="1149881" cy="70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7974" y="3600449"/>
            <a:ext cx="1067549" cy="49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9643" y="4518634"/>
            <a:ext cx="824469" cy="79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59281" y="5586360"/>
            <a:ext cx="582223" cy="74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9727" y="6031052"/>
            <a:ext cx="673714" cy="67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07585" y="761117"/>
            <a:ext cx="1430913" cy="51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10074" y="2051298"/>
            <a:ext cx="1430914" cy="36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8" descr="Résultat de recherche d'images pour &quot;html&quot;">
            <a:extLst>
              <a:ext uri="{FF2B5EF4-FFF2-40B4-BE49-F238E27FC236}">
                <a16:creationId xmlns:a16="http://schemas.microsoft.com/office/drawing/2014/main" id="{4FE9E992-1E00-4A03-B592-EC2E2107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723" y="6219124"/>
            <a:ext cx="934515" cy="4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 descr="Memoire Online - Etude et mise en oeuvre d'un systÃ¨me ...">
            <a:extLst>
              <a:ext uri="{FF2B5EF4-FFF2-40B4-BE49-F238E27FC236}">
                <a16:creationId xmlns:a16="http://schemas.microsoft.com/office/drawing/2014/main" id="{62266682-15FD-4796-A48D-A7722D15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66832" y="3387482"/>
            <a:ext cx="1059629" cy="75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Bases de donnÃ©es | Dupliprint">
            <a:extLst>
              <a:ext uri="{FF2B5EF4-FFF2-40B4-BE49-F238E27FC236}">
                <a16:creationId xmlns:a16="http://schemas.microsoft.com/office/drawing/2014/main" id="{6F08D621-F44D-4E92-8F31-EF682052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74918" y="2353091"/>
            <a:ext cx="554137" cy="5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MOS (Complementary Metal Oxide Semiconductor) Definition">
            <a:extLst>
              <a:ext uri="{FF2B5EF4-FFF2-40B4-BE49-F238E27FC236}">
                <a16:creationId xmlns:a16="http://schemas.microsoft.com/office/drawing/2014/main" id="{19BDFC14-400E-4C82-A6FD-F024F786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372459" y="5509302"/>
            <a:ext cx="737573" cy="49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E2F4EC-E0CC-40A4-AB17-0D49B85A9F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2244" y="5592492"/>
            <a:ext cx="1233984" cy="39873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80E04A78-75DA-4B8C-A196-51D9EEDF379C}"/>
              </a:ext>
            </a:extLst>
          </p:cNvPr>
          <p:cNvSpPr txBox="1"/>
          <p:nvPr/>
        </p:nvSpPr>
        <p:spPr>
          <a:xfrm>
            <a:off x="975652" y="1508729"/>
            <a:ext cx="27858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hangingPunct="0">
              <a:buNone/>
            </a:pPr>
            <a:r>
              <a:rPr lang="fr-FR" sz="2000" dirty="0">
                <a:solidFill>
                  <a:srgbClr val="0070C0"/>
                </a:solidFill>
              </a:rPr>
              <a:t>Cet enseignement vise </a:t>
            </a:r>
            <a:r>
              <a:rPr lang="fr-FR" sz="2000" u="sng" dirty="0">
                <a:solidFill>
                  <a:schemeClr val="accent2"/>
                </a:solidFill>
              </a:rPr>
              <a:t>l’appropriation des fondements de l’informatique </a:t>
            </a:r>
            <a:r>
              <a:rPr lang="fr-FR" sz="2000" dirty="0">
                <a:solidFill>
                  <a:srgbClr val="0070C0"/>
                </a:solidFill>
              </a:rPr>
              <a:t>pour préparer les élèves à une poursuite d’études dans l’enseignement supérieur, en les formant à la </a:t>
            </a:r>
            <a:r>
              <a:rPr lang="fr-FR" sz="2000" u="sng" dirty="0">
                <a:solidFill>
                  <a:schemeClr val="accent2"/>
                </a:solidFill>
              </a:rPr>
              <a:t>pratique d’une démarche scientifique </a:t>
            </a:r>
            <a:r>
              <a:rPr lang="fr-FR" sz="2000" dirty="0">
                <a:solidFill>
                  <a:srgbClr val="0070C0"/>
                </a:solidFill>
              </a:rPr>
              <a:t>et en développant leur goût pour des </a:t>
            </a:r>
            <a:r>
              <a:rPr lang="fr-FR" sz="2000" u="sng" dirty="0">
                <a:solidFill>
                  <a:schemeClr val="accent2"/>
                </a:solidFill>
              </a:rPr>
              <a:t>activités de recherche</a:t>
            </a:r>
            <a:r>
              <a:rPr lang="fr-FR" sz="2000" u="sng" dirty="0">
                <a:solidFill>
                  <a:srgbClr val="0070C0"/>
                </a:solidFill>
              </a:rPr>
              <a:t>.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0E781F-FEBE-42A0-B639-4184C61A46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5707" y="1528446"/>
            <a:ext cx="657719" cy="7052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6AC30D-6127-48BE-A949-9FBA6B379E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8157" y="1072546"/>
            <a:ext cx="1081952" cy="6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0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FFB821-47BF-4DC5-A99D-73CDFE55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46" y="232164"/>
            <a:ext cx="7318535" cy="1216500"/>
          </a:xfrm>
        </p:spPr>
        <p:txBody>
          <a:bodyPr/>
          <a:lstStyle/>
          <a:p>
            <a:r>
              <a:rPr lang="fr-FR" dirty="0"/>
              <a:t>Public concerné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FE320E-A787-45FD-8A0F-D2DB719FE8C2}"/>
              </a:ext>
            </a:extLst>
          </p:cNvPr>
          <p:cNvSpPr txBox="1"/>
          <p:nvPr/>
        </p:nvSpPr>
        <p:spPr>
          <a:xfrm>
            <a:off x="2124150" y="1214660"/>
            <a:ext cx="8064896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2"/>
                </a:solidFill>
              </a:rPr>
              <a:t>Pour tout le monde ! </a:t>
            </a:r>
            <a:r>
              <a:rPr lang="fr-FR" dirty="0">
                <a:solidFill>
                  <a:srgbClr val="0070C0"/>
                </a:solidFill>
              </a:rPr>
              <a:t>Aucune connaissance indispensable ni nécessaire en début d’année.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70C0"/>
                </a:solidFill>
              </a:rPr>
              <a:t>Pas que pour les garçons ! (rappels historiques : Ada Lovelace (1815-1852) première codeuse au monde ; </a:t>
            </a:r>
            <a:r>
              <a:rPr lang="fr-FR" sz="1800" b="0" i="0" dirty="0">
                <a:solidFill>
                  <a:srgbClr val="0070C0"/>
                </a:solidFill>
                <a:effectLst/>
                <a:latin typeface="Roboto-Regular"/>
              </a:rPr>
              <a:t>jusqu’au milieu des années 1980, les filles ont été majoritaires en informatique)</a:t>
            </a:r>
            <a:r>
              <a:rPr lang="fr-FR" dirty="0">
                <a:solidFill>
                  <a:srgbClr val="0070C0"/>
                </a:solidFill>
              </a:rPr>
              <a:t> </a:t>
            </a:r>
            <a:br>
              <a:rPr lang="fr-FR" dirty="0"/>
            </a:b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F99DED3-5F60-4FF6-8113-72D648B7F443}"/>
              </a:ext>
            </a:extLst>
          </p:cNvPr>
          <p:cNvSpPr txBox="1">
            <a:spLocks/>
          </p:cNvSpPr>
          <p:nvPr/>
        </p:nvSpPr>
        <p:spPr>
          <a:xfrm>
            <a:off x="1188046" y="2520330"/>
            <a:ext cx="7318535" cy="1216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l" defTabSz="48006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3780" kern="1200">
                <a:solidFill>
                  <a:srgbClr val="EE7444"/>
                </a:solidFill>
                <a:latin typeface="+mj-lt"/>
                <a:ea typeface="+mj-ea"/>
                <a:cs typeface="+mj-cs"/>
              </a:defRPr>
            </a:lvl1pPr>
            <a:lvl2pPr lvl="1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2pPr>
            <a:lvl3pPr lvl="2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3pPr>
            <a:lvl4pPr lvl="3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4pPr>
            <a:lvl5pPr lvl="4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5pPr>
            <a:lvl6pPr lvl="5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6pPr>
            <a:lvl7pPr lvl="6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7pPr>
            <a:lvl8pPr lvl="7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8pPr>
            <a:lvl9pPr lvl="8" algn="l" rtl="0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/>
                </a:solidFill>
              </a:defRPr>
            </a:lvl9pPr>
          </a:lstStyle>
          <a:p>
            <a:pPr fontAlgn="auto"/>
            <a:r>
              <a:rPr lang="fr-FR" dirty="0"/>
              <a:t>Qualités développées :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DD03D9-371D-434B-BF04-0B4C061F5C73}"/>
              </a:ext>
            </a:extLst>
          </p:cNvPr>
          <p:cNvSpPr txBox="1"/>
          <p:nvPr/>
        </p:nvSpPr>
        <p:spPr>
          <a:xfrm>
            <a:off x="2124150" y="3528442"/>
            <a:ext cx="8176507" cy="330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70C0"/>
                </a:solidFill>
              </a:rPr>
              <a:t>faire preuve d’</a:t>
            </a:r>
            <a:r>
              <a:rPr lang="fr-FR" dirty="0">
                <a:solidFill>
                  <a:schemeClr val="accent2"/>
                </a:solidFill>
              </a:rPr>
              <a:t>autonomie</a:t>
            </a:r>
            <a:r>
              <a:rPr lang="fr-FR" dirty="0">
                <a:solidFill>
                  <a:srgbClr val="0070C0"/>
                </a:solidFill>
              </a:rPr>
              <a:t>, </a:t>
            </a:r>
            <a:r>
              <a:rPr lang="fr-FR" dirty="0">
                <a:solidFill>
                  <a:schemeClr val="accent2"/>
                </a:solidFill>
              </a:rPr>
              <a:t>d’initiative</a:t>
            </a:r>
            <a:r>
              <a:rPr lang="fr-FR" dirty="0">
                <a:solidFill>
                  <a:srgbClr val="0070C0"/>
                </a:solidFill>
              </a:rPr>
              <a:t> et de </a:t>
            </a:r>
            <a:r>
              <a:rPr lang="fr-FR" dirty="0">
                <a:solidFill>
                  <a:schemeClr val="accent2"/>
                </a:solidFill>
              </a:rPr>
              <a:t>créativité</a:t>
            </a:r>
            <a:r>
              <a:rPr lang="fr-FR" dirty="0">
                <a:solidFill>
                  <a:srgbClr val="0070C0"/>
                </a:solidFill>
              </a:rPr>
              <a:t> 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accent2"/>
                </a:solidFill>
              </a:rPr>
              <a:t>rechercher</a:t>
            </a:r>
            <a:r>
              <a:rPr lang="fr-FR" dirty="0">
                <a:solidFill>
                  <a:srgbClr val="0070C0"/>
                </a:solidFill>
              </a:rPr>
              <a:t> de l’information, partager des ressources ;</a:t>
            </a:r>
          </a:p>
          <a:p>
            <a:pPr algn="l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70C0"/>
                </a:solidFill>
              </a:rPr>
              <a:t>présenter un problème ou sa solution, développer une argumentation dans le cadre d’un débat 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70C0"/>
                </a:solidFill>
              </a:rPr>
              <a:t>coopérer au sein d’une </a:t>
            </a:r>
            <a:r>
              <a:rPr lang="fr-FR" dirty="0">
                <a:solidFill>
                  <a:schemeClr val="accent2"/>
                </a:solidFill>
              </a:rPr>
              <a:t>équipe</a:t>
            </a:r>
            <a:r>
              <a:rPr lang="fr-FR" dirty="0">
                <a:solidFill>
                  <a:srgbClr val="0070C0"/>
                </a:solidFill>
              </a:rPr>
              <a:t> dans le cadre d’un </a:t>
            </a:r>
            <a:r>
              <a:rPr lang="fr-FR" dirty="0">
                <a:solidFill>
                  <a:schemeClr val="accent2"/>
                </a:solidFill>
              </a:rPr>
              <a:t>projet</a:t>
            </a:r>
            <a:r>
              <a:rPr lang="fr-FR" dirty="0">
                <a:solidFill>
                  <a:srgbClr val="0070C0"/>
                </a:solidFill>
              </a:rPr>
              <a:t> ;</a:t>
            </a:r>
          </a:p>
          <a:p>
            <a:pPr algn="l">
              <a:buNone/>
            </a:pPr>
            <a:endParaRPr lang="fr-FR" dirty="0">
              <a:solidFill>
                <a:srgbClr val="0070C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70C0"/>
                </a:solidFill>
              </a:rPr>
              <a:t>faire un usage </a:t>
            </a:r>
            <a:r>
              <a:rPr lang="fr-FR" dirty="0">
                <a:solidFill>
                  <a:schemeClr val="accent2"/>
                </a:solidFill>
              </a:rPr>
              <a:t>responsable</a:t>
            </a:r>
            <a:r>
              <a:rPr lang="fr-FR" dirty="0">
                <a:solidFill>
                  <a:srgbClr val="0070C0"/>
                </a:solidFill>
              </a:rPr>
              <a:t> et critique de l’informatique.</a:t>
            </a:r>
          </a:p>
        </p:txBody>
      </p:sp>
    </p:spTree>
    <p:extLst>
      <p:ext uri="{BB962C8B-B14F-4D97-AF65-F5344CB8AC3E}">
        <p14:creationId xmlns:p14="http://schemas.microsoft.com/office/powerpoint/2010/main" val="2432038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38" y="245754"/>
            <a:ext cx="8561387" cy="12001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b="1" dirty="0">
                <a:solidFill>
                  <a:schemeClr val="tx2">
                    <a:lumMod val="75000"/>
                  </a:schemeClr>
                </a:solidFill>
              </a:rPr>
              <a:t>Procédure et calendrier…</a:t>
            </a:r>
            <a:endParaRPr lang="fr-FR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620094" y="1440210"/>
            <a:ext cx="8457440" cy="3008362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/>
              </a:buClr>
              <a:buFont typeface="Wingdings 2"/>
              <a:buChar char=""/>
              <a:defRPr/>
            </a:pP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Conseils de classe du second trimestre (saisie des vœux via le téléservice orientation)</a:t>
            </a: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Vœux  provisoires des familles : 4 vœux de spécialité</a:t>
            </a: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</a:rPr>
              <a:t>Avis provisoires du conseil de classe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None/>
              <a:defRPr/>
            </a:pPr>
            <a:endParaRPr lang="fr-F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defRPr/>
            </a:pP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Conseils de classe du 3</a:t>
            </a:r>
            <a:r>
              <a:rPr lang="fr-FR" sz="3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trimestre (fin mai)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Vœux  définitifs des familles : 3 vœux de spécialité + 1 vœu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Avis définitifs du conseil de classe</a:t>
            </a: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  <a:defRPr/>
            </a:pPr>
            <a:endParaRPr lang="fr-FR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None/>
              <a:defRPr/>
            </a:pPr>
            <a:endParaRPr lang="fr-FR" sz="2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None/>
              <a:defRPr/>
            </a:pPr>
            <a:endParaRPr lang="fr-F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3214" indent="-312491" eaLnBrk="1" fontAlgn="auto" hangingPunct="1">
              <a:spcBef>
                <a:spcPts val="661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fr-FR" sz="3200" b="1" dirty="0">
              <a:solidFill>
                <a:srgbClr val="0070C0"/>
              </a:solidFill>
            </a:endParaRPr>
          </a:p>
          <a:p>
            <a:pPr marL="403214" indent="-312491" eaLnBrk="1" fontAlgn="auto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fr-FR" sz="3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20094" y="4742928"/>
            <a:ext cx="8457440" cy="1800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403214" marR="0" lvl="0" indent="-312491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Pct val="80000"/>
              <a:buFont typeface="Wingdings 2"/>
              <a:buChar char=""/>
              <a:tabLst/>
              <a:defRPr/>
            </a:pPr>
            <a:r>
              <a:rPr lang="fr-F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Dialogue avec les familles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lang="fr-FR" sz="2600" noProof="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En situation de désaccord persistant sur le passage en classe en 1</a:t>
            </a:r>
            <a:r>
              <a:rPr lang="fr-FR" sz="2600" baseline="30000" noProof="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ère</a:t>
            </a:r>
            <a:r>
              <a:rPr lang="fr-FR" sz="2600" noProof="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générale ou technologique : commission d’appel</a:t>
            </a: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+mn-lt"/>
              <a:cs typeface="+mn-cs"/>
            </a:endParaRPr>
          </a:p>
          <a:p>
            <a:pPr marL="403214" indent="-312491" algn="l" fontAlgn="auto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defRPr/>
            </a:pPr>
            <a:r>
              <a:rPr lang="fr-FR" sz="26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Les contraintes organisationnelles de l’établissement</a:t>
            </a:r>
            <a:endParaRPr lang="fr-FR" sz="2600" dirty="0">
              <a:solidFill>
                <a:schemeClr val="accent2">
                  <a:lumMod val="50000"/>
                </a:schemeClr>
              </a:solidFill>
            </a:endParaRPr>
          </a:p>
          <a:p>
            <a:pPr marL="403214" lvl="0" indent="-312491" algn="l" fontAlgn="auto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Ø"/>
              <a:defRPr/>
            </a:pP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10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03214" marR="0" lvl="0" indent="-312491" algn="l" defTabSz="914400" rtl="0" eaLnBrk="1" fontAlgn="auto" latinLnBrk="0" hangingPunct="1">
              <a:lnSpc>
                <a:spcPct val="90000"/>
              </a:lnSpc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fr-FR" sz="3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" y="781050"/>
            <a:ext cx="90932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67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1044030" y="288083"/>
            <a:ext cx="8261126" cy="864095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6">
                    <a:lumMod val="75000"/>
                  </a:schemeClr>
                </a:solidFill>
              </a:rPr>
              <a:t>La voie technologique au lycée de Carquefou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548086" y="1944266"/>
          <a:ext cx="4745355" cy="1792224"/>
        </p:xfrm>
        <a:graphic>
          <a:graphicData uri="http://schemas.openxmlformats.org/drawingml/2006/table">
            <a:tbl>
              <a:tblPr/>
              <a:tblGrid>
                <a:gridCol w="285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Première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Terminale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Français (en première seulement) 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3 h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Philosophie (en terminale seulement) 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Histoire géographie 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1h30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1h30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latin typeface="Calibri"/>
                          <a:ea typeface="Calibri"/>
                          <a:cs typeface="Times New Roman"/>
                        </a:rPr>
                        <a:t>Enseignement Moral et civique</a:t>
                      </a:r>
                      <a:endParaRPr lang="fr-F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0h30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0h30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Langue vivante A et langue vivante B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4h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Education physique et sportive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latin typeface="Calibri"/>
                          <a:ea typeface="Calibri"/>
                          <a:cs typeface="Times New Roman"/>
                        </a:rPr>
                        <a:t>2h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Mathématiques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3h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3h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14h00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Calibri"/>
                          <a:ea typeface="Calibri"/>
                          <a:cs typeface="Times New Roman"/>
                        </a:rPr>
                        <a:t>13h00</a:t>
                      </a:r>
                      <a:endParaRPr lang="fr-F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6739836" y="1944266"/>
            <a:ext cx="308917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b="1" dirty="0"/>
              <a:t>Tronc commun</a:t>
            </a:r>
          </a:p>
          <a:p>
            <a:pPr>
              <a:buNone/>
            </a:pPr>
            <a:r>
              <a:rPr lang="fr-FR" b="1" dirty="0"/>
              <a:t>14h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08726" y="475257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800" b="1" dirty="0"/>
              <a:t>Enseignements technologiques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48086" y="1296194"/>
            <a:ext cx="8892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fr-FR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Elle s’adresse plutôt  à des élèves qui envisagent des BUT ou des formations </a:t>
            </a:r>
            <a:r>
              <a:rPr lang="fr-FR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 3 ans </a:t>
            </a:r>
            <a:r>
              <a:rPr lang="fr-FR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et ont besoin d’un enseignement moins abstrait )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8086" y="3960490"/>
            <a:ext cx="4752528" cy="13111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rgbClr val="FF0000"/>
                </a:solidFill>
              </a:rPr>
              <a:t>STMG</a:t>
            </a:r>
          </a:p>
          <a:p>
            <a:pPr>
              <a:buNone/>
            </a:pPr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: 15h00</a:t>
            </a:r>
          </a:p>
          <a:p>
            <a:pPr algn="l">
              <a:buNone/>
            </a:pPr>
            <a:r>
              <a:rPr lang="fr-FR" b="1" i="1" dirty="0"/>
              <a:t>→ Sciences de gestion et numériques, management, économie-droit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48086" y="5400650"/>
            <a:ext cx="4752528" cy="15881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rgbClr val="FF0000"/>
                </a:solidFill>
              </a:rPr>
              <a:t>ST2S</a:t>
            </a:r>
          </a:p>
          <a:p>
            <a:pPr>
              <a:buNone/>
            </a:pPr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: 15h00</a:t>
            </a:r>
          </a:p>
          <a:p>
            <a:pPr algn="l">
              <a:buNone/>
            </a:pPr>
            <a:r>
              <a:rPr lang="fr-FR" b="1" dirty="0"/>
              <a:t>→ </a:t>
            </a:r>
            <a:r>
              <a:rPr lang="fr-FR" b="1" i="1" dirty="0"/>
              <a:t>Biologie et  Physiopathologie humaines, Physique-chimie, Sciences et Techniques sanitaires et sociales </a:t>
            </a:r>
          </a:p>
        </p:txBody>
      </p:sp>
      <p:sp>
        <p:nvSpPr>
          <p:cNvPr id="11" name="Flèche gauche 10"/>
          <p:cNvSpPr/>
          <p:nvPr/>
        </p:nvSpPr>
        <p:spPr>
          <a:xfrm>
            <a:off x="6660654" y="5184626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6516638" y="1944266"/>
            <a:ext cx="0" cy="187220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516638" y="3960490"/>
            <a:ext cx="0" cy="302433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ce National Univers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0" y="2304306"/>
            <a:ext cx="33909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Résultat de recherche d'images pour &quot;stage en entreprise ima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502" y="2361456"/>
            <a:ext cx="4476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084590" y="604872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Convention à retirer au secrétariat du lycée . Stage d’observation possible entre le 15 juin et le 10 juillet.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7966" y="432098"/>
            <a:ext cx="9433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400" b="1" dirty="0">
                <a:solidFill>
                  <a:schemeClr val="accent1"/>
                </a:solidFill>
              </a:rPr>
              <a:t>Pour finir son année de seconde </a:t>
            </a:r>
            <a:r>
              <a:rPr lang="fr-FR" b="1" dirty="0">
                <a:solidFill>
                  <a:schemeClr val="accent1"/>
                </a:solidFill>
              </a:rPr>
              <a:t>(fin des cours le 15 juin)</a:t>
            </a:r>
            <a:r>
              <a:rPr lang="fr-FR" sz="4400" b="1" dirty="0">
                <a:solidFill>
                  <a:schemeClr val="accent1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38979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TM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33" y="3384426"/>
            <a:ext cx="403244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STMG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06" y="1584226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ésultat de recherche d'images pour &quot;ST2S&quot;"/>
          <p:cNvSpPr>
            <a:spLocks noChangeAspect="1" noChangeArrowheads="1"/>
          </p:cNvSpPr>
          <p:nvPr/>
        </p:nvSpPr>
        <p:spPr bwMode="auto">
          <a:xfrm>
            <a:off x="2340174" y="384864"/>
            <a:ext cx="2304256" cy="2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AutoShape 8" descr="Résultat de recherche d'images pour &quot;ST2S&quot;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188047" y="384865"/>
            <a:ext cx="8424936" cy="9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dirty="0"/>
              <a:t>Le Bac technologique au lycée </a:t>
            </a:r>
          </a:p>
        </p:txBody>
      </p:sp>
      <p:pic>
        <p:nvPicPr>
          <p:cNvPr id="1036" name="Picture 12" descr="Résultat de recherche d'images pour &quot;ST2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5" y="1384201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dessin, signe, jeu&#10;&#10;Description générée automatiquement">
            <a:extLst>
              <a:ext uri="{FF2B5EF4-FFF2-40B4-BE49-F238E27FC236}">
                <a16:creationId xmlns:a16="http://schemas.microsoft.com/office/drawing/2014/main" id="{66666D99-9137-4ECF-98DE-461CE196F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2" y="3368139"/>
            <a:ext cx="3860831" cy="31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A8352-578F-4ADB-815A-3AB36292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53" y="868014"/>
            <a:ext cx="8171067" cy="1530816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Série ST2S : Biologie et Physiopathologie humaines 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625E3917-C214-45E4-BD42-6C389BF3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02" y="2891632"/>
            <a:ext cx="8746580" cy="19104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2400" b="1" dirty="0">
                <a:solidFill>
                  <a:schemeClr val="tx1"/>
                </a:solidFill>
              </a:rPr>
              <a:t>Au programme, l’étude 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dirty="0">
                <a:solidFill>
                  <a:schemeClr val="tx1"/>
                </a:solidFill>
              </a:rPr>
              <a:t>   - de l’</a:t>
            </a:r>
            <a:r>
              <a:rPr lang="fr-FR" sz="2400" b="1" dirty="0">
                <a:solidFill>
                  <a:schemeClr val="tx1"/>
                </a:solidFill>
              </a:rPr>
              <a:t>organisation</a:t>
            </a:r>
            <a:r>
              <a:rPr lang="fr-FR" sz="2400" dirty="0">
                <a:solidFill>
                  <a:schemeClr val="tx1"/>
                </a:solidFill>
              </a:rPr>
              <a:t> du corps humain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dirty="0">
                <a:solidFill>
                  <a:schemeClr val="tx1"/>
                </a:solidFill>
              </a:rPr>
              <a:t>   - de la façon dont il </a:t>
            </a:r>
            <a:r>
              <a:rPr lang="fr-FR" sz="2400" b="1" dirty="0">
                <a:solidFill>
                  <a:schemeClr val="tx1"/>
                </a:solidFill>
              </a:rPr>
              <a:t>fonctionne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sz="2400" dirty="0">
                <a:solidFill>
                  <a:schemeClr val="tx1"/>
                </a:solidFill>
              </a:rPr>
              <a:t>   - de </a:t>
            </a:r>
            <a:r>
              <a:rPr lang="fr-FR" sz="2400" b="1" dirty="0">
                <a:solidFill>
                  <a:schemeClr val="tx1"/>
                </a:solidFill>
              </a:rPr>
              <a:t>maladies</a:t>
            </a:r>
            <a:r>
              <a:rPr lang="fr-FR" sz="2400" dirty="0">
                <a:solidFill>
                  <a:schemeClr val="tx1"/>
                </a:solidFill>
              </a:rPr>
              <a:t> résultant de dysfonctionnements de l’organisme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437723-1F20-550C-9636-4FA12CB9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535" y="5521982"/>
            <a:ext cx="1030313" cy="5791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810A12-4715-F6B4-7BF9-7B009EE0A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30" y="5168449"/>
            <a:ext cx="3292125" cy="11644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D91777-2B0E-B74A-DAE0-DDD2E854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06" y="5078800"/>
            <a:ext cx="2847079" cy="15790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048D37-A104-4197-B644-F67A34F8B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2" y="0"/>
            <a:ext cx="10440988" cy="28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ACFFC9-6263-894C-85A5-6874573044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867959"/>
            <a:ext cx="9432000" cy="1004040"/>
          </a:xfrm>
          <a:solidFill>
            <a:srgbClr val="99FFFF"/>
          </a:solidFill>
          <a:ln>
            <a:solidFill>
              <a:srgbClr val="0070C0"/>
            </a:solidFill>
          </a:ln>
        </p:spPr>
        <p:txBody>
          <a:bodyPr/>
          <a:lstStyle/>
          <a:p>
            <a:pPr lvl="0" algn="ctr"/>
            <a:r>
              <a:rPr lang="fr-FR" sz="4000" b="1" dirty="0">
                <a:latin typeface="Calibri" pitchFamily="18"/>
                <a:cs typeface="Aharoni" pitchFamily="2"/>
              </a:rPr>
              <a:t>Sciences et Techniques sanitaires et sociales</a:t>
            </a:r>
          </a:p>
        </p:txBody>
      </p:sp>
      <p:sp>
        <p:nvSpPr>
          <p:cNvPr id="3" name="Rectangle : coins arrondis 3">
            <a:extLst>
              <a:ext uri="{FF2B5EF4-FFF2-40B4-BE49-F238E27FC236}">
                <a16:creationId xmlns:a16="http://schemas.microsoft.com/office/drawing/2014/main" id="{2ADD3381-5F40-12C7-4F6D-817AFA6A1A34}"/>
              </a:ext>
            </a:extLst>
          </p:cNvPr>
          <p:cNvSpPr/>
          <p:nvPr/>
        </p:nvSpPr>
        <p:spPr>
          <a:xfrm>
            <a:off x="581760" y="2232000"/>
            <a:ext cx="922176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38160">
            <a:solidFill>
              <a:srgbClr val="0070C0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endParaRPr lang="fr-FR" sz="1800" b="1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0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Objectifs 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 </a:t>
            </a: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analyser des situations d'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actualité sanitaire et sociale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 Identifier les 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besoins de santé </a:t>
            </a: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des individus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 Comprendre le 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fonctionnement des 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institutions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 Développer des compétences 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d'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observation</a:t>
            </a: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, d'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analyse</a:t>
            </a: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, de 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synthèse </a:t>
            </a:r>
            <a:r>
              <a:rPr lang="fr-FR" sz="20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et de    </a:t>
            </a:r>
            <a:r>
              <a:rPr lang="fr-FR" sz="2000" b="1" i="0" u="none" strike="noStrike" kern="1200" dirty="0">
                <a:ln>
                  <a:noFill/>
                </a:ln>
                <a:solidFill>
                  <a:srgbClr val="0000CC"/>
                </a:solidFill>
                <a:latin typeface="Arial" pitchFamily="18"/>
                <a:ea typeface="Microsoft YaHei" pitchFamily="2"/>
                <a:cs typeface="Lucida Sans" pitchFamily="2"/>
              </a:rPr>
              <a:t>restitution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  <a:tabLst/>
              <a:defRPr sz="1800"/>
            </a:pPr>
            <a:endParaRPr lang="fr-FR" sz="16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68CC06B7-632C-24CB-FF5C-402E7478B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41850" y="4716537"/>
            <a:ext cx="8208000" cy="2160000"/>
          </a:xfrm>
          <a:ln w="38160">
            <a:solidFill>
              <a:srgbClr val="0070C0"/>
            </a:solidFill>
            <a:prstDash val="solid"/>
            <a:miter/>
          </a:ln>
        </p:spPr>
        <p:txBody>
          <a:bodyPr anchor="ctr"/>
          <a:lstStyle/>
          <a:p>
            <a:pPr lvl="0" algn="ctr">
              <a:spcBef>
                <a:spcPts val="1049"/>
              </a:spcBef>
              <a:buNone/>
            </a:pPr>
            <a:endParaRPr lang="fr-FR" sz="2400" b="1" dirty="0">
              <a:solidFill>
                <a:srgbClr val="FFFFFF"/>
              </a:solidFill>
            </a:endParaRPr>
          </a:p>
          <a:p>
            <a:pPr marL="0" lvl="0" indent="0">
              <a:spcBef>
                <a:spcPts val="1049"/>
              </a:spcBef>
              <a:buClr>
                <a:srgbClr val="000000"/>
              </a:buClr>
              <a:buNone/>
            </a:pPr>
            <a:r>
              <a:rPr lang="fr-FR" sz="2400" dirty="0">
                <a:solidFill>
                  <a:srgbClr val="FFFFFF"/>
                </a:solidFill>
              </a:rPr>
              <a:t>l’étude des faits sociaux et des problèmes de santé,</a:t>
            </a:r>
          </a:p>
          <a:p>
            <a:pPr marL="0" lvl="0" indent="0">
              <a:spcBef>
                <a:spcPts val="1049"/>
              </a:spcBef>
              <a:buClr>
                <a:srgbClr val="000000"/>
              </a:buClr>
              <a:buNone/>
            </a:pPr>
            <a:r>
              <a:rPr lang="fr-FR" sz="2400" dirty="0">
                <a:solidFill>
                  <a:srgbClr val="FFFFFF"/>
                </a:solidFill>
              </a:rPr>
              <a:t>des institutions sanitaires et sociales, 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134177-17EA-967D-2018-86432818F4AC}"/>
              </a:ext>
            </a:extLst>
          </p:cNvPr>
          <p:cNvSpPr txBox="1"/>
          <p:nvPr/>
        </p:nvSpPr>
        <p:spPr>
          <a:xfrm>
            <a:off x="1640908" y="4777786"/>
            <a:ext cx="8190394" cy="166047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La filière ST2S permet des poursuites d'études vers 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algn="l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Les formations du paramédical : IFSI, formation de diététicien...</a:t>
            </a:r>
          </a:p>
          <a:p>
            <a:pPr algn="l" hangingPunct="0">
              <a:spcBef>
                <a:spcPts val="600"/>
              </a:spcBef>
              <a:spcAft>
                <a:spcPts val="0"/>
              </a:spcAft>
              <a:buNone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Les formations du social : les écoles sociales (DE éducateur spécialisé..)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</a:pPr>
            <a:r>
              <a:rPr lang="fr-FR" dirty="0">
                <a:latin typeface="Arial" pitchFamily="18"/>
                <a:ea typeface="Microsoft YaHei" pitchFamily="2"/>
                <a:cs typeface="Lucida Sans" pitchFamily="2"/>
              </a:rPr>
              <a:t>E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t d'autres formations comme le </a:t>
            </a: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  <a:hlinkClick r:id="rId3"/>
              </a:rPr>
              <a:t>DEUST préparateur technicien en pharmacie</a:t>
            </a:r>
            <a:endParaRPr lang="fr-FR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C85A1F7-2C9D-507B-C771-32B65E71091F}"/>
              </a:ext>
            </a:extLst>
          </p:cNvPr>
          <p:cNvSpPr/>
          <p:nvPr/>
        </p:nvSpPr>
        <p:spPr>
          <a:xfrm>
            <a:off x="503999" y="5400337"/>
            <a:ext cx="828063" cy="792401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9"/>
              <a:gd name="f12" fmla="val f10"/>
              <a:gd name="f13" fmla="+- 21600 0 f10"/>
              <a:gd name="f14" fmla="+- 21600 0 f9"/>
              <a:gd name="f15" fmla="+- 10800 0 f10"/>
              <a:gd name="f16" fmla="*/ f9 f7 1"/>
              <a:gd name="f17" fmla="*/ f10 f8 1"/>
              <a:gd name="f18" fmla="*/ f14 f15 1"/>
              <a:gd name="f19" fmla="*/ f13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5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12"/>
                </a:moveTo>
                <a:lnTo>
                  <a:pt x="f11" y="f12"/>
                </a:lnTo>
                <a:lnTo>
                  <a:pt x="f11" y="f4"/>
                </a:lnTo>
                <a:lnTo>
                  <a:pt x="f5" y="f6"/>
                </a:lnTo>
                <a:lnTo>
                  <a:pt x="f11" y="f5"/>
                </a:lnTo>
                <a:lnTo>
                  <a:pt x="f11" y="f13"/>
                </a:lnTo>
                <a:lnTo>
                  <a:pt x="f4" y="f13"/>
                </a:lnTo>
                <a:lnTo>
                  <a:pt x="f21" y="f6"/>
                </a:lnTo>
                <a:lnTo>
                  <a:pt x="f4" y="f12"/>
                </a:lnTo>
                <a:close/>
              </a:path>
            </a:pathLst>
          </a:custGeom>
          <a:solidFill>
            <a:srgbClr val="99FFCC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19894" y="88900"/>
            <a:ext cx="9601200" cy="1177868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Physique-chimie pour la santé</a:t>
            </a:r>
          </a:p>
        </p:txBody>
      </p:sp>
      <p:sp>
        <p:nvSpPr>
          <p:cNvPr id="5" name="Ellipse 4"/>
          <p:cNvSpPr/>
          <p:nvPr/>
        </p:nvSpPr>
        <p:spPr>
          <a:xfrm>
            <a:off x="738548" y="1777420"/>
            <a:ext cx="2654185" cy="122566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20" dirty="0">
                <a:solidFill>
                  <a:schemeClr val="accent1">
                    <a:lumMod val="50000"/>
                  </a:schemeClr>
                </a:solidFill>
              </a:rPr>
              <a:t>Prévenir et sécuriser</a:t>
            </a:r>
          </a:p>
        </p:txBody>
      </p:sp>
      <p:sp>
        <p:nvSpPr>
          <p:cNvPr id="6" name="Ellipse 5"/>
          <p:cNvSpPr/>
          <p:nvPr/>
        </p:nvSpPr>
        <p:spPr>
          <a:xfrm>
            <a:off x="3392733" y="2354691"/>
            <a:ext cx="3058161" cy="122820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520" dirty="0">
                <a:solidFill>
                  <a:schemeClr val="accent1">
                    <a:lumMod val="50000"/>
                  </a:schemeClr>
                </a:solidFill>
              </a:rPr>
              <a:t>Analyser et diagnostiquer</a:t>
            </a:r>
          </a:p>
        </p:txBody>
      </p:sp>
      <p:sp>
        <p:nvSpPr>
          <p:cNvPr id="8" name="Ellipse 7"/>
          <p:cNvSpPr/>
          <p:nvPr/>
        </p:nvSpPr>
        <p:spPr>
          <a:xfrm>
            <a:off x="6467345" y="1777419"/>
            <a:ext cx="3341773" cy="1600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2520" dirty="0">
                <a:solidFill>
                  <a:schemeClr val="accent1">
                    <a:lumMod val="50000"/>
                  </a:schemeClr>
                </a:solidFill>
              </a:rPr>
              <a:t>Faire des choix autonomes et responsables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896134" y="820164"/>
            <a:ext cx="41249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40" b="1" dirty="0">
                <a:latin typeface="Caladea" panose="02040503050406030204" pitchFamily="18" charset="0"/>
              </a:rPr>
              <a:t>3 h par semaine</a:t>
            </a:r>
          </a:p>
          <a:p>
            <a:pPr algn="ctr"/>
            <a:r>
              <a:rPr lang="fr-FR" sz="2100" b="1" dirty="0">
                <a:latin typeface="Caladea" panose="02040503050406030204" pitchFamily="18" charset="0"/>
              </a:rPr>
              <a:t>Même horaire en terminale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25613" y="1417512"/>
            <a:ext cx="3392401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360" b="1" cap="all" dirty="0">
                <a:solidFill>
                  <a:schemeClr val="accent3">
                    <a:lumMod val="50000"/>
                  </a:schemeClr>
                </a:solidFill>
                <a:latin typeface="Caladea" panose="02040503050406030204" pitchFamily="18" charset="0"/>
              </a:rPr>
              <a:t>3 thèmes </a:t>
            </a:r>
          </a:p>
          <a:p>
            <a:pPr algn="ctr"/>
            <a:r>
              <a:rPr lang="fr-FR" sz="2100" b="1" dirty="0">
                <a:solidFill>
                  <a:schemeClr val="accent3">
                    <a:lumMod val="50000"/>
                  </a:schemeClr>
                </a:solidFill>
                <a:latin typeface="Caladea" panose="02040503050406030204" pitchFamily="18" charset="0"/>
              </a:rPr>
              <a:t>(identiques en terminale)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988854" y="3582897"/>
            <a:ext cx="8685530" cy="3466874"/>
          </a:xfrm>
          <a:prstGeom prst="rightArrow">
            <a:avLst>
              <a:gd name="adj1" fmla="val 77181"/>
              <a:gd name="adj2" fmla="val 1615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OBJECTIFS :</a:t>
            </a:r>
          </a:p>
          <a:p>
            <a:pPr algn="ctr"/>
            <a:endParaRPr lang="fr-FR" b="1" dirty="0">
              <a:solidFill>
                <a:schemeClr val="tx2"/>
              </a:solidFill>
            </a:endParaRP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Faire des liens avec la Biologie et physiopathologie humaine</a:t>
            </a:r>
          </a:p>
          <a:p>
            <a:pPr algn="ctr"/>
            <a:endParaRPr lang="fr-FR" b="1" dirty="0">
              <a:solidFill>
                <a:schemeClr val="tx2"/>
              </a:solidFill>
            </a:endParaRP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Formation scientifique </a:t>
            </a:r>
            <a:r>
              <a:rPr lang="fr-FR" dirty="0">
                <a:solidFill>
                  <a:schemeClr val="tx2"/>
                </a:solidFill>
              </a:rPr>
              <a:t>pour une </a:t>
            </a:r>
            <a:r>
              <a:rPr lang="fr-FR" b="1" dirty="0">
                <a:solidFill>
                  <a:schemeClr val="tx2"/>
                </a:solidFill>
              </a:rPr>
              <a:t>poursuite d’étude </a:t>
            </a:r>
            <a:r>
              <a:rPr lang="fr-FR" dirty="0">
                <a:solidFill>
                  <a:schemeClr val="tx2"/>
                </a:solidFill>
              </a:rPr>
              <a:t>dans le domaine du social et de la santé </a:t>
            </a:r>
          </a:p>
          <a:p>
            <a:pPr algn="ctr"/>
            <a:endParaRPr lang="fr-FR" dirty="0">
              <a:solidFill>
                <a:schemeClr val="tx2"/>
              </a:solidFill>
            </a:endParaRP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Formation du citoyen</a:t>
            </a:r>
          </a:p>
          <a:p>
            <a:pPr algn="ctr"/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16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655656C-F16B-4E52-B831-E484BA31C380}"/>
              </a:ext>
            </a:extLst>
          </p:cNvPr>
          <p:cNvSpPr txBox="1"/>
          <p:nvPr/>
        </p:nvSpPr>
        <p:spPr>
          <a:xfrm>
            <a:off x="101076" y="48429"/>
            <a:ext cx="917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fr-FR" sz="2800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B0604020202020204" pitchFamily="2" charset="-79"/>
              </a:rPr>
              <a:t>La série </a:t>
            </a:r>
            <a:r>
              <a:rPr lang="fr-FR" sz="3600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B0604020202020204" pitchFamily="2" charset="-79"/>
              </a:rPr>
              <a:t>STMG</a:t>
            </a:r>
            <a:r>
              <a:rPr lang="fr-FR" sz="2800" dirty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B0604020202020204" pitchFamily="2" charset="-79"/>
              </a:rPr>
              <a:t> : les objectifs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8AF3B7-F7B6-4066-8413-2792CBA0B1EF}"/>
              </a:ext>
            </a:extLst>
          </p:cNvPr>
          <p:cNvSpPr txBox="1"/>
          <p:nvPr/>
        </p:nvSpPr>
        <p:spPr>
          <a:xfrm>
            <a:off x="135948" y="694760"/>
            <a:ext cx="10305039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2000" dirty="0"/>
              <a:t> Découvrir les </a:t>
            </a:r>
            <a:r>
              <a:rPr lang="fr-FR" sz="2000" b="1" dirty="0">
                <a:solidFill>
                  <a:srgbClr val="6600CC"/>
                </a:solidFill>
                <a:latin typeface="Century Gothic" panose="020B0502020202020204" pitchFamily="34" charset="0"/>
              </a:rPr>
              <a:t>organisations</a:t>
            </a:r>
            <a:r>
              <a:rPr lang="fr-FR" sz="2000" dirty="0"/>
              <a:t> (entreprises, associations, collectivités, institutions,…) et leur fonctionnement, grâce entre autre à une </a:t>
            </a:r>
            <a:r>
              <a:rPr lang="fr-FR" sz="2400" dirty="0">
                <a:solidFill>
                  <a:schemeClr val="accent2"/>
                </a:solidFill>
              </a:rPr>
              <a:t>semaine de stage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/>
              <a:t>dans une structure du choix de l’élève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2000" dirty="0"/>
              <a:t>Comprendre le </a:t>
            </a:r>
            <a:r>
              <a:rPr lang="fr-FR" sz="2000" dirty="0">
                <a:solidFill>
                  <a:srgbClr val="6600CC"/>
                </a:solidFill>
                <a:latin typeface="Arial Rounded MT Bold" panose="020F0704030504030204" pitchFamily="34" charset="0"/>
              </a:rPr>
              <a:t>monde d’aujourd’hui</a:t>
            </a:r>
            <a:r>
              <a:rPr lang="fr-FR" sz="2000" dirty="0"/>
              <a:t> et ses enjeux économiques et sociaux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-FR" sz="2000" dirty="0"/>
              <a:t>Développer des </a:t>
            </a:r>
            <a:r>
              <a:rPr lang="fr-FR" sz="2400" dirty="0">
                <a:solidFill>
                  <a:srgbClr val="00B0F0"/>
                </a:solidFill>
              </a:rPr>
              <a:t>capacités d’analyse </a:t>
            </a:r>
            <a:r>
              <a:rPr lang="fr-FR" sz="2000" dirty="0"/>
              <a:t>en s’appropriant des outils et méthodes de compréhension de son environnement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CD1D0E-4E90-4D18-B0E0-8EFED8B85CF2}"/>
              </a:ext>
            </a:extLst>
          </p:cNvPr>
          <p:cNvSpPr txBox="1"/>
          <p:nvPr/>
        </p:nvSpPr>
        <p:spPr>
          <a:xfrm>
            <a:off x="1332062" y="326347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fr-FR" sz="48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Pour quels métiers?</a:t>
            </a:r>
            <a:endParaRPr lang="fr-FR" sz="2800" i="1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466CD8-4634-4A4C-AB58-1E110114B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7" t="21610" r="5316"/>
          <a:stretch/>
        </p:blipFill>
        <p:spPr>
          <a:xfrm>
            <a:off x="395958" y="4465657"/>
            <a:ext cx="2819514" cy="1521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5502A5-905A-4C21-8F96-03F1FCF5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440" y="5394794"/>
            <a:ext cx="2957075" cy="152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87DDAB-2AA2-4932-8A25-1BEDF1879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44" t="13131" r="12041" b="2831"/>
          <a:stretch/>
        </p:blipFill>
        <p:spPr>
          <a:xfrm>
            <a:off x="7984820" y="4675499"/>
            <a:ext cx="2060210" cy="230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B4F98A-0482-49CE-B749-AC01BF0790FD}"/>
              </a:ext>
            </a:extLst>
          </p:cNvPr>
          <p:cNvSpPr txBox="1"/>
          <p:nvPr/>
        </p:nvSpPr>
        <p:spPr>
          <a:xfrm>
            <a:off x="258398" y="6090641"/>
            <a:ext cx="3089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400" i="1" dirty="0">
                <a:latin typeface="+mn-lt"/>
                <a:cs typeface="Alef" panose="00000500000000000000" pitchFamily="2" charset="-79"/>
              </a:rPr>
              <a:t>Expertise-comptable, logistique/transport, banque-assurance, gestion…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FBA1AF-3391-44B4-B1BA-E41ADA50F20F}"/>
              </a:ext>
            </a:extLst>
          </p:cNvPr>
          <p:cNvSpPr txBox="1"/>
          <p:nvPr/>
        </p:nvSpPr>
        <p:spPr>
          <a:xfrm>
            <a:off x="3808630" y="4440687"/>
            <a:ext cx="308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buNone/>
            </a:pPr>
            <a:r>
              <a:rPr lang="fr-FR" sz="1400" i="1" dirty="0">
                <a:solidFill>
                  <a:srgbClr val="000000"/>
                </a:solidFill>
                <a:latin typeface="+mn-lt"/>
                <a:cs typeface="Alef" panose="00000500000000000000" pitchFamily="2" charset="-79"/>
              </a:rPr>
              <a:t>Métiers des Ressources Humaines, chargé de recrutement, chargé de formation, administration et communication des organisations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FC77FD3-4BD6-4DB8-9A67-39D2FABCF29C}"/>
              </a:ext>
            </a:extLst>
          </p:cNvPr>
          <p:cNvSpPr txBox="1"/>
          <p:nvPr/>
        </p:nvSpPr>
        <p:spPr>
          <a:xfrm>
            <a:off x="7625078" y="3816474"/>
            <a:ext cx="27796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buNone/>
            </a:pPr>
            <a:r>
              <a:rPr lang="fr-FR" sz="1400" i="1" dirty="0">
                <a:solidFill>
                  <a:srgbClr val="000000"/>
                </a:solidFill>
                <a:latin typeface="+mn-lt"/>
                <a:cs typeface="Alef" panose="00000500000000000000" pitchFamily="2" charset="-79"/>
              </a:rPr>
              <a:t>Marketing, vente, digital, tourisme, commerce international, banque- assurance, professions immobilières</a:t>
            </a:r>
          </a:p>
        </p:txBody>
      </p:sp>
    </p:spTree>
    <p:extLst>
      <p:ext uri="{BB962C8B-B14F-4D97-AF65-F5344CB8AC3E}">
        <p14:creationId xmlns:p14="http://schemas.microsoft.com/office/powerpoint/2010/main" val="357681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476078" y="0"/>
            <a:ext cx="7128792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l">
              <a:lnSpc>
                <a:spcPct val="100000"/>
              </a:lnSpc>
              <a:buNone/>
            </a:pPr>
            <a:r>
              <a:rPr lang="fr-FR" sz="4000" b="0" strike="noStrike" spc="-1" dirty="0">
                <a:solidFill>
                  <a:srgbClr val="C0E1E8"/>
                </a:solidFill>
                <a:uFill>
                  <a:solidFill>
                    <a:srgbClr val="FFFFFF"/>
                  </a:solidFill>
                </a:uFill>
                <a:latin typeface="Impact"/>
                <a:ea typeface="Times New Roman"/>
              </a:rPr>
              <a:t>Zoom sur les </a:t>
            </a:r>
            <a:r>
              <a:rPr lang="fr-FR" sz="4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Impact"/>
                <a:ea typeface="Times New Roman"/>
              </a:rPr>
              <a:t>spécialités</a:t>
            </a:r>
            <a:r>
              <a:rPr lang="fr-FR" sz="4000" b="0" strike="noStrike" spc="-1" dirty="0">
                <a:solidFill>
                  <a:srgbClr val="C0E1E8"/>
                </a:solidFill>
                <a:uFill>
                  <a:solidFill>
                    <a:srgbClr val="FFFFFF"/>
                  </a:solidFill>
                </a:uFill>
                <a:latin typeface="Impact"/>
                <a:ea typeface="Times New Roman"/>
              </a:rPr>
              <a:t> en </a:t>
            </a:r>
            <a:r>
              <a:rPr lang="fr-FR" sz="4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Impact"/>
                <a:ea typeface="Times New Roman"/>
              </a:rPr>
              <a:t>STMG</a:t>
            </a:r>
            <a:endParaRPr lang="fr-FR" sz="40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6084" y="1279648"/>
            <a:ext cx="3239040" cy="3120854"/>
          </a:xfrm>
          <a:prstGeom prst="rect">
            <a:avLst/>
          </a:prstGeom>
          <a:solidFill>
            <a:srgbClr val="666699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400" b="1" dirty="0">
                <a:solidFill>
                  <a:schemeClr val="bg1"/>
                </a:solidFill>
              </a:rPr>
              <a:t>Droit et économie</a:t>
            </a:r>
          </a:p>
          <a:p>
            <a:pPr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425041" y="2441651"/>
            <a:ext cx="2781125" cy="17786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Décrypter l’environnement dans lequel évolue l’organisation, comprendre le monde qui l’entoure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722474" y="1279648"/>
            <a:ext cx="3131028" cy="3120854"/>
            <a:chOff x="3722474" y="1279648"/>
            <a:chExt cx="3131028" cy="3120854"/>
          </a:xfrm>
        </p:grpSpPr>
        <p:sp>
          <p:nvSpPr>
            <p:cNvPr id="5" name="ZoneTexte 4"/>
            <p:cNvSpPr txBox="1"/>
            <p:nvPr/>
          </p:nvSpPr>
          <p:spPr>
            <a:xfrm>
              <a:off x="3722474" y="1279648"/>
              <a:ext cx="3131028" cy="31208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2400" b="1" dirty="0">
                  <a:solidFill>
                    <a:schemeClr val="bg1"/>
                  </a:solidFill>
                </a:rPr>
                <a:t>Management</a:t>
              </a:r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3883832" y="2448322"/>
              <a:ext cx="2808312" cy="17760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glisser dans la peau d’un dirigeant et travailler sur les objectifs et les stratégies des organisations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102765" y="1279648"/>
            <a:ext cx="3100330" cy="3157788"/>
            <a:chOff x="7102765" y="1279648"/>
            <a:chExt cx="3100330" cy="3157788"/>
          </a:xfrm>
        </p:grpSpPr>
        <p:sp>
          <p:nvSpPr>
            <p:cNvPr id="7" name="ZoneTexte 6"/>
            <p:cNvSpPr txBox="1"/>
            <p:nvPr/>
          </p:nvSpPr>
          <p:spPr>
            <a:xfrm>
              <a:off x="7102765" y="1279648"/>
              <a:ext cx="3100330" cy="3157788"/>
            </a:xfrm>
            <a:prstGeom prst="rect">
              <a:avLst/>
            </a:prstGeom>
            <a:solidFill>
              <a:srgbClr val="A5002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2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Sciences de gestion et numérique</a:t>
              </a:r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  <a:p>
              <a:pPr>
                <a:buNone/>
              </a:pPr>
              <a:endParaRPr lang="fr-FR" dirty="0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7246771" y="2448322"/>
              <a:ext cx="2812318" cy="17786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None/>
              </a:pPr>
              <a:r>
                <a:rPr lang="fr-FR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fr-FR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Découvrir le fonctionnement interne des organisations, au travers des RH, de la gestion, du marketing…</a:t>
              </a:r>
              <a:endPara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Étoile à 12 branches 9"/>
          <p:cNvSpPr/>
          <p:nvPr/>
        </p:nvSpPr>
        <p:spPr>
          <a:xfrm>
            <a:off x="2930385" y="864146"/>
            <a:ext cx="754002" cy="677188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4h</a:t>
            </a:r>
          </a:p>
        </p:txBody>
      </p:sp>
      <p:sp>
        <p:nvSpPr>
          <p:cNvPr id="14" name="Étoile à 12 branches 13"/>
          <p:cNvSpPr/>
          <p:nvPr/>
        </p:nvSpPr>
        <p:spPr>
          <a:xfrm>
            <a:off x="6375534" y="864146"/>
            <a:ext cx="727231" cy="677188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4h</a:t>
            </a:r>
          </a:p>
        </p:txBody>
      </p:sp>
      <p:sp>
        <p:nvSpPr>
          <p:cNvPr id="15" name="Étoile à 12 branches 14"/>
          <p:cNvSpPr/>
          <p:nvPr/>
        </p:nvSpPr>
        <p:spPr>
          <a:xfrm>
            <a:off x="9826094" y="877064"/>
            <a:ext cx="695049" cy="677188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7h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96084" y="864146"/>
            <a:ext cx="11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fr-FR" dirty="0">
                <a:latin typeface="Arial Rounded MT Bold" panose="020F0704030504030204" pitchFamily="34" charset="0"/>
              </a:rPr>
              <a:t>En 1ère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96084" y="5562505"/>
            <a:ext cx="3239040" cy="1495794"/>
          </a:xfrm>
          <a:prstGeom prst="rect">
            <a:avLst/>
          </a:prstGeom>
          <a:solidFill>
            <a:srgbClr val="666699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2400" b="1" dirty="0">
                <a:solidFill>
                  <a:schemeClr val="bg1"/>
                </a:solidFill>
              </a:rPr>
              <a:t>Droit et économie</a:t>
            </a:r>
            <a:endParaRPr lang="fr-FR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sz="2000" dirty="0"/>
          </a:p>
          <a:p>
            <a:pPr>
              <a:buNone/>
            </a:pP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703072" y="4968969"/>
            <a:ext cx="207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fr-FR" dirty="0">
                <a:latin typeface="Arial Rounded MT Bold" panose="020F0704030504030204" pitchFamily="34" charset="0"/>
              </a:rPr>
              <a:t>Et en Terminale</a:t>
            </a:r>
          </a:p>
        </p:txBody>
      </p:sp>
      <p:sp>
        <p:nvSpPr>
          <p:cNvPr id="22" name="Flèche vers le bas 21"/>
          <p:cNvSpPr/>
          <p:nvPr/>
        </p:nvSpPr>
        <p:spPr>
          <a:xfrm>
            <a:off x="1620094" y="4400502"/>
            <a:ext cx="195509" cy="1162003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12 branches 25"/>
          <p:cNvSpPr/>
          <p:nvPr/>
        </p:nvSpPr>
        <p:spPr>
          <a:xfrm>
            <a:off x="-19610" y="6501014"/>
            <a:ext cx="754002" cy="677188"/>
          </a:xfrm>
          <a:prstGeom prst="star12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6h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3756414" y="5562505"/>
            <a:ext cx="6679676" cy="1638395"/>
            <a:chOff x="3756414" y="5562505"/>
            <a:chExt cx="6679676" cy="1638395"/>
          </a:xfrm>
        </p:grpSpPr>
        <p:sp>
          <p:nvSpPr>
            <p:cNvPr id="24" name="ZoneTexte 23"/>
            <p:cNvSpPr txBox="1"/>
            <p:nvPr/>
          </p:nvSpPr>
          <p:spPr>
            <a:xfrm>
              <a:off x="3756414" y="5562505"/>
              <a:ext cx="6463982" cy="1489639"/>
            </a:xfrm>
            <a:prstGeom prst="rect">
              <a:avLst/>
            </a:prstGeom>
            <a:solidFill>
              <a:srgbClr val="FF7C8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2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Management, sciences de gestion et numérique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fr-FR" sz="2000" b="1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avec un ES au choix</a:t>
              </a:r>
            </a:p>
            <a:p>
              <a:pPr>
                <a:spcBef>
                  <a:spcPts val="0"/>
                </a:spcBef>
                <a:buNone/>
              </a:pPr>
              <a:endParaRPr lang="fr-FR" sz="1200" b="1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>
                <a:buNone/>
              </a:pPr>
              <a:endParaRPr lang="fr-FR" sz="1100" dirty="0"/>
            </a:p>
            <a:p>
              <a:pPr>
                <a:buNone/>
              </a:pPr>
              <a:endParaRPr lang="fr-FR" dirty="0"/>
            </a:p>
          </p:txBody>
        </p:sp>
        <p:sp>
          <p:nvSpPr>
            <p:cNvPr id="20" name="Étoile à 12 branches 19"/>
            <p:cNvSpPr/>
            <p:nvPr/>
          </p:nvSpPr>
          <p:spPr>
            <a:xfrm>
              <a:off x="9682088" y="6523712"/>
              <a:ext cx="754002" cy="677188"/>
            </a:xfrm>
            <a:prstGeom prst="star12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fr-FR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10h</a:t>
              </a:r>
            </a:p>
          </p:txBody>
        </p:sp>
        <p:sp>
          <p:nvSpPr>
            <p:cNvPr id="28" name="Rectangle à coins arrondis 27"/>
            <p:cNvSpPr/>
            <p:nvPr/>
          </p:nvSpPr>
          <p:spPr>
            <a:xfrm>
              <a:off x="4100244" y="6336754"/>
              <a:ext cx="1228597" cy="6495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fr-FR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Mercatique</a:t>
              </a:r>
              <a:endPara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5510108" y="6336754"/>
              <a:ext cx="1228597" cy="6495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fr-FR" sz="1200" b="1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Ressources humaines et Communication</a:t>
              </a:r>
              <a:endParaRPr lang="fr-FR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6919972" y="6336755"/>
              <a:ext cx="1228597" cy="6495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fr-FR" sz="1200" b="1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Gestion et finance</a:t>
              </a:r>
              <a:endParaRPr lang="fr-FR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à coins arrondis 30"/>
            <p:cNvSpPr/>
            <p:nvPr/>
          </p:nvSpPr>
          <p:spPr>
            <a:xfrm>
              <a:off x="8329836" y="6336754"/>
              <a:ext cx="1228597" cy="6495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fr-FR" sz="1200" b="1" dirty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Systèmes d’information de gestion</a:t>
              </a:r>
              <a:endParaRPr lang="fr-FR" sz="12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5328841" y="4400502"/>
            <a:ext cx="3420045" cy="1155222"/>
            <a:chOff x="5328841" y="4400502"/>
            <a:chExt cx="3420045" cy="1155222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5328841" y="4400502"/>
              <a:ext cx="0" cy="648439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8748886" y="4437436"/>
              <a:ext cx="0" cy="61150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9" name="Flèche vers le bas 38"/>
            <p:cNvSpPr/>
            <p:nvPr/>
          </p:nvSpPr>
          <p:spPr>
            <a:xfrm>
              <a:off x="6919972" y="5048941"/>
              <a:ext cx="182793" cy="506783"/>
            </a:xfrm>
            <a:prstGeom prst="downArrow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40"/>
            <p:cNvCxnSpPr/>
            <p:nvPr/>
          </p:nvCxnSpPr>
          <p:spPr>
            <a:xfrm>
              <a:off x="5328841" y="5048941"/>
              <a:ext cx="3420045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5055008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right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10663</TotalTime>
  <Words>1667</Words>
  <Application>Microsoft Office PowerPoint</Application>
  <PresentationFormat>Personnalisé</PresentationFormat>
  <Paragraphs>303</Paragraphs>
  <Slides>30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25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65" baseType="lpstr">
      <vt:lpstr>Microsoft YaHei</vt:lpstr>
      <vt:lpstr>Aharoni</vt:lpstr>
      <vt:lpstr>Alef</vt:lpstr>
      <vt:lpstr>AR ESSENCE</vt:lpstr>
      <vt:lpstr>Arial</vt:lpstr>
      <vt:lpstr>Arial Narrow</vt:lpstr>
      <vt:lpstr>Arial Rounded MT Bold</vt:lpstr>
      <vt:lpstr>Bernard MT Condensed</vt:lpstr>
      <vt:lpstr>Caladea</vt:lpstr>
      <vt:lpstr>Calibri</vt:lpstr>
      <vt:lpstr>Calibri Light</vt:lpstr>
      <vt:lpstr>Century Gothic</vt:lpstr>
      <vt:lpstr>Courier New</vt:lpstr>
      <vt:lpstr>Impact</vt:lpstr>
      <vt:lpstr>Liberation Sans</vt:lpstr>
      <vt:lpstr>Liberation Serif</vt:lpstr>
      <vt:lpstr>Lucida Sans</vt:lpstr>
      <vt:lpstr>Roboto-Regular</vt:lpstr>
      <vt:lpstr>Segoe UI</vt:lpstr>
      <vt:lpstr>Symbol</vt:lpstr>
      <vt:lpstr>Tahoma</vt:lpstr>
      <vt:lpstr>Times New Roman</vt:lpstr>
      <vt:lpstr>Wingdings</vt:lpstr>
      <vt:lpstr>Wingdings 2</vt:lpstr>
      <vt:lpstr>Wingdings 3</vt:lpstr>
      <vt:lpstr>Conception personnalisée</vt:lpstr>
      <vt:lpstr>Office Theme</vt:lpstr>
      <vt:lpstr>3_Standard</vt:lpstr>
      <vt:lpstr>BrightBlue</vt:lpstr>
      <vt:lpstr>NewsPrint</vt:lpstr>
      <vt:lpstr>1_NewsPrint</vt:lpstr>
      <vt:lpstr>2_NewsPrint</vt:lpstr>
      <vt:lpstr>Thème Office</vt:lpstr>
      <vt:lpstr>Brin</vt:lpstr>
      <vt:lpstr>Acrobat Document</vt:lpstr>
      <vt:lpstr>Rentrée 2024/2025, informations aux parents L’entrée en 1ère </vt:lpstr>
      <vt:lpstr>A l’issue de la seconde…</vt:lpstr>
      <vt:lpstr>La voie technologique au lycée de Carquefou</vt:lpstr>
      <vt:lpstr>Le Bac technologique au lycée </vt:lpstr>
      <vt:lpstr>Série ST2S : Biologie et Physiopathologie humaines </vt:lpstr>
      <vt:lpstr>Sciences et Techniques sanitaires et sociales</vt:lpstr>
      <vt:lpstr>Physique-chimie pour la santé</vt:lpstr>
      <vt:lpstr>Présentation PowerPoint</vt:lpstr>
      <vt:lpstr>Présentation PowerPoint</vt:lpstr>
      <vt:lpstr>La voie générale…</vt:lpstr>
      <vt:lpstr>Choisir les enseignements de spécialité…</vt:lpstr>
      <vt:lpstr>Présentation PowerPoint</vt:lpstr>
      <vt:lpstr>Présentation PowerPoint</vt:lpstr>
      <vt:lpstr>      Classe de Première Enseignement de spécialité</vt:lpstr>
      <vt:lpstr>Contenus : « Acquérir des clés de compréhension du monde contemporain »</vt:lpstr>
      <vt:lpstr>Extrait du projet de programme - 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spécialité SVT apporte aux élèves :</vt:lpstr>
      <vt:lpstr>Spécialité Numérique et Sciences Informatiques </vt:lpstr>
      <vt:lpstr>Public concerné :</vt:lpstr>
      <vt:lpstr>Procédure et calendrier…</vt:lpstr>
      <vt:lpstr>Présentation PowerPoint</vt:lpstr>
      <vt:lpstr>Présentation PowerPoint</vt:lpstr>
    </vt:vector>
  </TitlesOfParts>
  <Company>Lycée Camille Claudel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Après la troisième</dc:title>
  <dc:creator>Xavier Chartrain</dc:creator>
  <cp:lastModifiedBy>secdir1</cp:lastModifiedBy>
  <cp:revision>458</cp:revision>
  <cp:lastPrinted>2013-02-09T07:19:41Z</cp:lastPrinted>
  <dcterms:created xsi:type="dcterms:W3CDTF">2005-12-04T19:02:52Z</dcterms:created>
  <dcterms:modified xsi:type="dcterms:W3CDTF">2024-02-08T08:24:29Z</dcterms:modified>
</cp:coreProperties>
</file>